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68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4.pn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4.jpg"/><Relationship Id="rId5" Type="http://schemas.openxmlformats.org/officeDocument/2006/relationships/image" Target="../media/image25.jpg"/><Relationship Id="rId6" Type="http://schemas.openxmlformats.org/officeDocument/2006/relationships/image" Target="../media/image26.jpg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Apprendimento_automatico" TargetMode="External"/><Relationship Id="rId4" Type="http://schemas.openxmlformats.org/officeDocument/2006/relationships/hyperlink" Target="https://www.toptal.com/machine-learning/machine-learning-theory-an-introductory-primer" TargetMode="External"/><Relationship Id="rId5" Type="http://schemas.openxmlformats.org/officeDocument/2006/relationships/hyperlink" Target="http://machinelearningmastery.com/supervised-and-unsupervised-machine-learning-algorithms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it.wikipedia.org/wiki/Percettron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Machine Learning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Implementazione di un </a:t>
            </a:r>
            <a:r>
              <a:rPr lang="it-IT" dirty="0" err="1"/>
              <a:t>P</a:t>
            </a:r>
            <a:r>
              <a:rPr lang="it-IT" dirty="0" err="1" smtClean="0"/>
              <a:t>erceptron</a:t>
            </a:r>
            <a:r>
              <a:rPr lang="it-IT" dirty="0" smtClean="0"/>
              <a:t> in </a:t>
            </a:r>
            <a:r>
              <a:rPr lang="it-IT" dirty="0" err="1" smtClean="0"/>
              <a:t>Haskell</a:t>
            </a:r>
            <a:endParaRPr lang="it-IT" dirty="0" smtClean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248" y="2595226"/>
            <a:ext cx="1653988" cy="165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284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Realizzazione di un classificatore binario</a:t>
            </a:r>
            <a:br>
              <a:rPr lang="it-IT" dirty="0" smtClean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smtClean="0"/>
              <a:t>Prendiamo spunto dal neurone: il </a:t>
            </a:r>
            <a:r>
              <a:rPr lang="it-IT" sz="2200" dirty="0" err="1" smtClean="0"/>
              <a:t>Perceptron</a:t>
            </a:r>
            <a:endParaRPr lang="it-IT" sz="2200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8498999" y="2971800"/>
            <a:ext cx="35903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Aggiornamento dei pesi in caso di errore :</a:t>
            </a:r>
          </a:p>
          <a:p>
            <a:endParaRPr lang="it-IT" dirty="0"/>
          </a:p>
          <a:p>
            <a:r>
              <a:rPr lang="it-IT" dirty="0" err="1" smtClean="0"/>
              <a:t>W</a:t>
            </a:r>
            <a:r>
              <a:rPr lang="is-IS" baseline="-25000" dirty="0" smtClean="0"/>
              <a:t>j    </a:t>
            </a:r>
            <a:r>
              <a:rPr lang="is-IS" dirty="0" smtClean="0"/>
              <a:t>= </a:t>
            </a:r>
            <a:r>
              <a:rPr lang="it-IT" dirty="0" err="1"/>
              <a:t>W</a:t>
            </a:r>
            <a:r>
              <a:rPr lang="is-IS" baseline="-25000" dirty="0"/>
              <a:t>j </a:t>
            </a:r>
            <a:r>
              <a:rPr lang="is-IS" dirty="0" smtClean="0"/>
              <a:t>+ </a:t>
            </a:r>
            <a:r>
              <a:rPr lang="is-IS" dirty="0"/>
              <a:t>∆w</a:t>
            </a:r>
            <a:r>
              <a:rPr lang="is-IS" baseline="-25000" dirty="0"/>
              <a:t>j</a:t>
            </a:r>
            <a:r>
              <a:rPr lang="is-IS" dirty="0"/>
              <a:t> </a:t>
            </a:r>
            <a:endParaRPr lang="is-IS" baseline="-25000" dirty="0" smtClean="0"/>
          </a:p>
          <a:p>
            <a:r>
              <a:rPr lang="is-IS" dirty="0" smtClean="0"/>
              <a:t>∆w</a:t>
            </a:r>
            <a:r>
              <a:rPr lang="is-IS" baseline="-25000" dirty="0" smtClean="0"/>
              <a:t>j</a:t>
            </a:r>
            <a:r>
              <a:rPr lang="is-IS" dirty="0" smtClean="0"/>
              <a:t> = η ( y</a:t>
            </a:r>
            <a:r>
              <a:rPr lang="is-IS" baseline="30000" dirty="0" smtClean="0"/>
              <a:t>i</a:t>
            </a:r>
            <a:r>
              <a:rPr lang="is-IS" dirty="0" smtClean="0"/>
              <a:t>− out</a:t>
            </a:r>
            <a:r>
              <a:rPr lang="is-IS" baseline="30000" dirty="0" smtClean="0"/>
              <a:t>i</a:t>
            </a:r>
            <a:r>
              <a:rPr lang="is-IS" dirty="0" smtClean="0"/>
              <a:t>) x</a:t>
            </a:r>
            <a:r>
              <a:rPr lang="is-IS" baseline="30000" dirty="0" smtClean="0"/>
              <a:t>i</a:t>
            </a:r>
            <a:r>
              <a:rPr lang="is-IS" baseline="-25000" dirty="0" smtClean="0"/>
              <a:t>j</a:t>
            </a:r>
            <a:r>
              <a:rPr lang="is-IS" dirty="0" smtClean="0"/>
              <a:t> </a:t>
            </a:r>
          </a:p>
          <a:p>
            <a:r>
              <a:rPr lang="is-IS" dirty="0" smtClean="0"/>
              <a:t/>
            </a:r>
            <a:br>
              <a:rPr lang="is-IS" dirty="0" smtClean="0"/>
            </a:br>
            <a:r>
              <a:rPr lang="is-IS" dirty="0"/>
              <a:t> </a:t>
            </a:r>
            <a:r>
              <a:rPr lang="is-IS" dirty="0" smtClean="0"/>
              <a:t>η     = leraning rate</a:t>
            </a:r>
          </a:p>
          <a:p>
            <a:r>
              <a:rPr lang="is-IS" dirty="0" smtClean="0"/>
              <a:t> y</a:t>
            </a:r>
            <a:r>
              <a:rPr lang="is-IS" baseline="30000" dirty="0" smtClean="0"/>
              <a:t>i      </a:t>
            </a:r>
            <a:r>
              <a:rPr lang="is-IS" dirty="0" smtClean="0"/>
              <a:t>= output atteso</a:t>
            </a:r>
          </a:p>
          <a:p>
            <a:r>
              <a:rPr lang="is-IS" dirty="0" smtClean="0"/>
              <a:t> out</a:t>
            </a:r>
            <a:r>
              <a:rPr lang="is-IS" baseline="30000" dirty="0" smtClean="0"/>
              <a:t>i </a:t>
            </a:r>
            <a:r>
              <a:rPr lang="is-IS" dirty="0" smtClean="0"/>
              <a:t>= output del modello</a:t>
            </a:r>
            <a:endParaRPr lang="is-IS" dirty="0"/>
          </a:p>
          <a:p>
            <a:endParaRPr lang="is-IS" dirty="0" smtClean="0"/>
          </a:p>
          <a:p>
            <a:endParaRPr lang="is-IS" dirty="0"/>
          </a:p>
          <a:p>
            <a:endParaRPr lang="is-IS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752866"/>
            <a:ext cx="7585571" cy="32722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/>
              <p:cNvSpPr txBox="1"/>
              <p:nvPr/>
            </p:nvSpPr>
            <p:spPr>
              <a:xfrm>
                <a:off x="5641041" y="2971800"/>
                <a:ext cx="251992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B0433C21-F88B-5940-9758-B267C40E4F54}" type="mathplaceholder">
                        <a:rPr lang="it-IT" i="1" smtClean="0">
                          <a:latin typeface="Cambria Math" charset="0"/>
                        </a:rPr>
                        <a:t>Digitare l'equazione qui.</a:t>
                      </a:fl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4" name="CasellaDiTesto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041" y="2971800"/>
                <a:ext cx="2519921" cy="276999"/>
              </a:xfrm>
              <a:prstGeom prst="rect">
                <a:avLst/>
              </a:prstGeom>
              <a:blipFill rotWithShape="0">
                <a:blip r:embed="rId3"/>
                <a:stretch>
                  <a:fillRect l="-966" t="-146667" r="-1208" b="-1822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319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Realizzazione di un classificatore 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smtClean="0"/>
              <a:t>Implementazione del </a:t>
            </a:r>
            <a:r>
              <a:rPr lang="it-IT" sz="2200" dirty="0" err="1" smtClean="0"/>
              <a:t>Perceptron</a:t>
            </a:r>
            <a:r>
              <a:rPr lang="it-IT" sz="2200" dirty="0" smtClean="0"/>
              <a:t> in </a:t>
            </a:r>
            <a:r>
              <a:rPr lang="it-IT" sz="2200" dirty="0" err="1"/>
              <a:t>H</a:t>
            </a:r>
            <a:r>
              <a:rPr lang="it-IT" sz="2200" dirty="0" err="1" smtClean="0"/>
              <a:t>askell</a:t>
            </a:r>
            <a:endParaRPr lang="it-IT" sz="220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80321" y="2336873"/>
            <a:ext cx="10668997" cy="3902562"/>
          </a:xfrm>
        </p:spPr>
        <p:txBody>
          <a:bodyPr vert="horz">
            <a:normAutofit fontScale="850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b="1" u="sng" dirty="0" smtClean="0"/>
              <a:t>Definizione del </a:t>
            </a:r>
            <a:r>
              <a:rPr lang="it-IT" b="1" u="sng" dirty="0" err="1" smtClean="0"/>
              <a:t>Perceptron</a:t>
            </a:r>
            <a:endParaRPr lang="it-IT" b="1" u="sng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data </a:t>
            </a:r>
            <a:r>
              <a:rPr lang="it-IT" dirty="0" err="1"/>
              <a:t>Perceptron</a:t>
            </a:r>
            <a:r>
              <a:rPr lang="it-IT" dirty="0"/>
              <a:t> a = </a:t>
            </a:r>
            <a:r>
              <a:rPr lang="it-IT" dirty="0" err="1"/>
              <a:t>Perceptron</a:t>
            </a:r>
            <a:r>
              <a:rPr lang="it-IT" dirty="0"/>
              <a:t> { </a:t>
            </a:r>
            <a:endParaRPr lang="it-IT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/>
              <a:t>	</a:t>
            </a:r>
            <a:r>
              <a:rPr lang="it-IT" dirty="0" err="1" smtClean="0"/>
              <a:t>threshold</a:t>
            </a:r>
            <a:r>
              <a:rPr lang="it-IT" dirty="0" smtClean="0"/>
              <a:t>   </a:t>
            </a:r>
            <a:r>
              <a:rPr lang="it-IT" dirty="0"/>
              <a:t>:: </a:t>
            </a:r>
            <a:r>
              <a:rPr lang="it-IT" dirty="0" smtClean="0"/>
              <a:t>a,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/>
              <a:t>	</a:t>
            </a:r>
            <a:r>
              <a:rPr lang="it-IT" dirty="0" err="1" smtClean="0"/>
              <a:t>weights</a:t>
            </a:r>
            <a:r>
              <a:rPr lang="it-IT" dirty="0" smtClean="0"/>
              <a:t>     </a:t>
            </a:r>
            <a:r>
              <a:rPr lang="it-IT" dirty="0"/>
              <a:t>:: [a]  -- lista dei </a:t>
            </a:r>
            <a:r>
              <a:rPr lang="it-IT" dirty="0" smtClean="0"/>
              <a:t>pesi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} </a:t>
            </a:r>
            <a:r>
              <a:rPr lang="it-IT" dirty="0" err="1"/>
              <a:t>deriving</a:t>
            </a:r>
            <a:r>
              <a:rPr lang="it-IT" dirty="0"/>
              <a:t> Show</a:t>
            </a:r>
            <a:br>
              <a:rPr lang="it-IT" dirty="0"/>
            </a:br>
            <a:r>
              <a:rPr lang="it-IT" dirty="0"/>
              <a:t/>
            </a:r>
            <a:br>
              <a:rPr lang="it-IT" dirty="0"/>
            </a:br>
            <a:r>
              <a:rPr lang="it-IT" b="1" u="sng" dirty="0" smtClean="0"/>
              <a:t>Inizializzazione del </a:t>
            </a:r>
            <a:r>
              <a:rPr lang="it-IT" b="1" u="sng" dirty="0" err="1" smtClean="0"/>
              <a:t>Perceptron</a:t>
            </a:r>
            <a:endParaRPr lang="it-IT" b="1" u="sng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err="1" smtClean="0"/>
              <a:t>initPerceptrons</a:t>
            </a:r>
            <a:r>
              <a:rPr lang="it-IT" dirty="0" smtClean="0"/>
              <a:t> </a:t>
            </a:r>
            <a:r>
              <a:rPr lang="it-IT" dirty="0"/>
              <a:t>t </a:t>
            </a:r>
            <a:r>
              <a:rPr lang="it-IT" dirty="0" err="1"/>
              <a:t>w</a:t>
            </a:r>
            <a:r>
              <a:rPr lang="it-IT" dirty="0"/>
              <a:t> </a:t>
            </a:r>
            <a:r>
              <a:rPr lang="it-IT" dirty="0" smtClean="0"/>
              <a:t>=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    </a:t>
            </a:r>
            <a:r>
              <a:rPr lang="it-IT" dirty="0" err="1"/>
              <a:t>Perceptron</a:t>
            </a:r>
            <a:r>
              <a:rPr lang="it-IT" dirty="0"/>
              <a:t> </a:t>
            </a:r>
            <a:r>
              <a:rPr lang="it-IT" dirty="0" smtClean="0"/>
              <a:t>{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        </a:t>
            </a:r>
            <a:r>
              <a:rPr lang="it-IT" dirty="0" err="1"/>
              <a:t>threshold</a:t>
            </a:r>
            <a:r>
              <a:rPr lang="it-IT" dirty="0"/>
              <a:t> = t</a:t>
            </a:r>
            <a:r>
              <a:rPr lang="it-IT" dirty="0" smtClean="0"/>
              <a:t>,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        </a:t>
            </a:r>
            <a:r>
              <a:rPr lang="it-IT" dirty="0" err="1"/>
              <a:t>weights</a:t>
            </a:r>
            <a:r>
              <a:rPr lang="it-IT" dirty="0"/>
              <a:t> = </a:t>
            </a:r>
            <a:r>
              <a:rPr lang="it-IT" dirty="0" err="1"/>
              <a:t>w</a:t>
            </a:r>
            <a:r>
              <a:rPr lang="it-IT" dirty="0"/>
              <a:t> </a:t>
            </a:r>
            <a:endParaRPr lang="it-IT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    }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98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Realizzazione di un classificatore 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smtClean="0"/>
              <a:t>Implementazione del </a:t>
            </a:r>
            <a:r>
              <a:rPr lang="it-IT" sz="2200" dirty="0" err="1" smtClean="0"/>
              <a:t>Perceptron</a:t>
            </a:r>
            <a:r>
              <a:rPr lang="it-IT" sz="2200" dirty="0" smtClean="0"/>
              <a:t> in </a:t>
            </a:r>
            <a:r>
              <a:rPr lang="it-IT" sz="2200" dirty="0" err="1"/>
              <a:t>H</a:t>
            </a:r>
            <a:r>
              <a:rPr lang="it-IT" sz="2200" dirty="0" err="1" smtClean="0"/>
              <a:t>askell</a:t>
            </a:r>
            <a:endParaRPr lang="it-IT" sz="220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80321" y="2336873"/>
            <a:ext cx="10843808" cy="3902562"/>
          </a:xfrm>
        </p:spPr>
        <p:txBody>
          <a:bodyPr vert="horz">
            <a:normAutofit fontScale="925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b="1" u="sng" dirty="0" smtClean="0"/>
              <a:t>Previsione</a:t>
            </a:r>
            <a:endParaRPr lang="it-IT" b="1" u="sng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/>
            </a:r>
            <a:br>
              <a:rPr lang="it-IT" dirty="0" smtClean="0"/>
            </a:br>
            <a:r>
              <a:rPr lang="en-US" dirty="0"/>
              <a:t> predict </a:t>
            </a:r>
            <a:r>
              <a:rPr lang="en-US" dirty="0" err="1"/>
              <a:t>ppn</a:t>
            </a:r>
            <a:r>
              <a:rPr lang="en-US" dirty="0"/>
              <a:t> </a:t>
            </a:r>
            <a:r>
              <a:rPr lang="en-US" dirty="0" err="1"/>
              <a:t>xs</a:t>
            </a:r>
            <a:r>
              <a:rPr lang="en-US" dirty="0"/>
              <a:t> | </a:t>
            </a:r>
            <a:r>
              <a:rPr lang="en-US" dirty="0" err="1"/>
              <a:t>netInput</a:t>
            </a:r>
            <a:r>
              <a:rPr lang="en-US" dirty="0"/>
              <a:t> </a:t>
            </a:r>
            <a:r>
              <a:rPr lang="en-US" dirty="0" err="1"/>
              <a:t>ppn</a:t>
            </a:r>
            <a:r>
              <a:rPr lang="en-US" dirty="0"/>
              <a:t> </a:t>
            </a:r>
            <a:r>
              <a:rPr lang="en-US" dirty="0" err="1"/>
              <a:t>xs</a:t>
            </a:r>
            <a:r>
              <a:rPr lang="en-US" dirty="0"/>
              <a:t> &gt;= 0 = </a:t>
            </a:r>
            <a:r>
              <a:rPr lang="en-US" dirty="0" smtClean="0"/>
              <a:t>1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                       </a:t>
            </a:r>
            <a:r>
              <a:rPr lang="en-US" dirty="0"/>
              <a:t>| otherwise           </a:t>
            </a:r>
            <a:r>
              <a:rPr lang="en-US" dirty="0" smtClean="0"/>
              <a:t>      </a:t>
            </a:r>
            <a:r>
              <a:rPr lang="en-US" dirty="0"/>
              <a:t>= -1 </a:t>
            </a:r>
            <a:r>
              <a:rPr lang="it-IT" dirty="0"/>
              <a:t/>
            </a:r>
            <a:br>
              <a:rPr lang="it-IT" dirty="0"/>
            </a:br>
            <a:r>
              <a:rPr lang="it-IT" dirty="0"/>
              <a:t/>
            </a:r>
            <a:br>
              <a:rPr lang="it-IT" dirty="0"/>
            </a:br>
            <a:r>
              <a:rPr lang="it-IT" b="1" u="sng" dirty="0" smtClean="0"/>
              <a:t>Aggiornamento dei pesi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/>
            </a:r>
            <a:br>
              <a:rPr lang="it-IT" dirty="0" smtClean="0"/>
            </a:br>
            <a:r>
              <a:rPr lang="it-IT" dirty="0"/>
              <a:t> </a:t>
            </a:r>
            <a:r>
              <a:rPr lang="it-IT" dirty="0" err="1"/>
              <a:t>updatePerceptron</a:t>
            </a:r>
            <a:r>
              <a:rPr lang="it-IT" dirty="0"/>
              <a:t> (</a:t>
            </a:r>
            <a:r>
              <a:rPr lang="it-IT" dirty="0" err="1"/>
              <a:t>ppn</a:t>
            </a:r>
            <a:r>
              <a:rPr lang="it-IT" dirty="0"/>
              <a:t>@(</a:t>
            </a:r>
            <a:r>
              <a:rPr lang="it-IT" dirty="0" err="1"/>
              <a:t>Perceptron</a:t>
            </a:r>
            <a:r>
              <a:rPr lang="it-IT" dirty="0"/>
              <a:t> { </a:t>
            </a:r>
            <a:r>
              <a:rPr lang="it-IT" dirty="0" err="1"/>
              <a:t>threshold</a:t>
            </a:r>
            <a:r>
              <a:rPr lang="it-IT" dirty="0"/>
              <a:t> = t, </a:t>
            </a:r>
            <a:r>
              <a:rPr lang="it-IT" dirty="0" err="1"/>
              <a:t>weights</a:t>
            </a:r>
            <a:r>
              <a:rPr lang="it-IT" dirty="0"/>
              <a:t> = </a:t>
            </a:r>
            <a:r>
              <a:rPr lang="it-IT" dirty="0" err="1"/>
              <a:t>w</a:t>
            </a:r>
            <a:r>
              <a:rPr lang="it-IT" dirty="0"/>
              <a:t> })) </a:t>
            </a:r>
            <a:r>
              <a:rPr lang="it-IT" dirty="0" err="1"/>
              <a:t>xs</a:t>
            </a:r>
            <a:r>
              <a:rPr lang="it-IT" dirty="0"/>
              <a:t> target </a:t>
            </a:r>
            <a:r>
              <a:rPr lang="it-IT" dirty="0" err="1"/>
              <a:t>eta</a:t>
            </a:r>
            <a:r>
              <a:rPr lang="it-IT" dirty="0"/>
              <a:t> =         </a:t>
            </a:r>
            <a:r>
              <a:rPr lang="it-IT" dirty="0" smtClean="0"/>
              <a:t>   	</a:t>
            </a:r>
            <a:r>
              <a:rPr lang="it-IT" dirty="0" err="1" smtClean="0"/>
              <a:t>Perceptron</a:t>
            </a:r>
            <a:r>
              <a:rPr lang="it-IT" dirty="0" smtClean="0"/>
              <a:t> {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                </a:t>
            </a:r>
            <a:r>
              <a:rPr lang="it-IT" dirty="0" err="1" smtClean="0"/>
              <a:t>threshold</a:t>
            </a:r>
            <a:r>
              <a:rPr lang="it-IT" dirty="0" smtClean="0"/>
              <a:t> </a:t>
            </a:r>
            <a:r>
              <a:rPr lang="it-IT" dirty="0"/>
              <a:t>= t + update</a:t>
            </a:r>
            <a:r>
              <a:rPr lang="it-IT" dirty="0" smtClean="0"/>
              <a:t>,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/>
              <a:t> </a:t>
            </a:r>
            <a:r>
              <a:rPr lang="it-IT" dirty="0" smtClean="0"/>
              <a:t>               </a:t>
            </a:r>
            <a:r>
              <a:rPr lang="it-IT" dirty="0" err="1"/>
              <a:t>weights</a:t>
            </a:r>
            <a:r>
              <a:rPr lang="it-IT" dirty="0"/>
              <a:t> = </a:t>
            </a:r>
            <a:r>
              <a:rPr lang="it-IT" dirty="0" err="1"/>
              <a:t>sumList</a:t>
            </a:r>
            <a:r>
              <a:rPr lang="it-IT" dirty="0"/>
              <a:t> </a:t>
            </a:r>
            <a:r>
              <a:rPr lang="it-IT" dirty="0" err="1"/>
              <a:t>w</a:t>
            </a:r>
            <a:r>
              <a:rPr lang="it-IT" dirty="0"/>
              <a:t> (</a:t>
            </a:r>
            <a:r>
              <a:rPr lang="it-IT" dirty="0" err="1"/>
              <a:t>multList</a:t>
            </a:r>
            <a:r>
              <a:rPr lang="it-IT" dirty="0"/>
              <a:t> update </a:t>
            </a:r>
            <a:r>
              <a:rPr lang="it-IT" dirty="0" err="1"/>
              <a:t>xs</a:t>
            </a:r>
            <a:r>
              <a:rPr lang="it-IT" dirty="0" smtClean="0"/>
              <a:t>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/>
              <a:t> </a:t>
            </a:r>
            <a:r>
              <a:rPr lang="it-IT" dirty="0" smtClean="0"/>
              <a:t>           }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/>
              <a:t> </a:t>
            </a:r>
            <a:r>
              <a:rPr lang="it-IT" dirty="0" smtClean="0"/>
              <a:t>           </a:t>
            </a:r>
            <a:r>
              <a:rPr lang="it-IT" dirty="0" err="1" smtClean="0"/>
              <a:t>where</a:t>
            </a:r>
            <a:r>
              <a:rPr lang="it-IT" dirty="0" smtClean="0"/>
              <a:t> </a:t>
            </a:r>
            <a:r>
              <a:rPr lang="it-IT" dirty="0"/>
              <a:t>update = </a:t>
            </a:r>
            <a:r>
              <a:rPr lang="it-IT" dirty="0" err="1"/>
              <a:t>eta</a:t>
            </a:r>
            <a:r>
              <a:rPr lang="it-IT" dirty="0"/>
              <a:t>*(target - </a:t>
            </a:r>
            <a:r>
              <a:rPr lang="it-IT" dirty="0" err="1"/>
              <a:t>predict</a:t>
            </a:r>
            <a:r>
              <a:rPr lang="it-IT" dirty="0"/>
              <a:t> </a:t>
            </a:r>
            <a:r>
              <a:rPr lang="it-IT" dirty="0" err="1"/>
              <a:t>ppn</a:t>
            </a:r>
            <a:r>
              <a:rPr lang="it-IT" dirty="0"/>
              <a:t> </a:t>
            </a:r>
            <a:r>
              <a:rPr lang="it-IT" dirty="0" err="1"/>
              <a:t>xs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3961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C</a:t>
            </a:r>
            <a:r>
              <a:rPr lang="it-IT" dirty="0" smtClean="0"/>
              <a:t>lassificatore </a:t>
            </a:r>
            <a:r>
              <a:rPr lang="it-IT" dirty="0"/>
              <a:t>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smtClean="0"/>
              <a:t>Test con la funzione AND</a:t>
            </a:r>
            <a:endParaRPr lang="it-IT" sz="220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80321" y="2336873"/>
            <a:ext cx="10843808" cy="3902562"/>
          </a:xfrm>
        </p:spPr>
        <p:txBody>
          <a:bodyPr vert="horz"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Funzione da apprendere: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X | Y | AND							X </a:t>
            </a:r>
            <a:r>
              <a:rPr lang="it-IT" dirty="0"/>
              <a:t>| Y | AND 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0 | 0 |   </a:t>
            </a:r>
            <a:r>
              <a:rPr lang="it-IT" dirty="0"/>
              <a:t>0			</a:t>
            </a:r>
            <a:r>
              <a:rPr lang="it-IT" dirty="0" smtClean="0"/>
              <a:t>			         </a:t>
            </a:r>
            <a:r>
              <a:rPr lang="it-IT" dirty="0"/>
              <a:t>	</a:t>
            </a:r>
            <a:r>
              <a:rPr lang="it-IT" dirty="0" smtClean="0"/>
              <a:t>0 </a:t>
            </a:r>
            <a:r>
              <a:rPr lang="it-IT" dirty="0"/>
              <a:t>| 0 |   </a:t>
            </a:r>
            <a:r>
              <a:rPr lang="it-IT" dirty="0" smtClean="0"/>
              <a:t>-1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0 | 1 |   0	----- </a:t>
            </a:r>
            <a:r>
              <a:rPr lang="it-IT" dirty="0" err="1"/>
              <a:t>Preprocessamento</a:t>
            </a:r>
            <a:r>
              <a:rPr lang="it-IT" dirty="0"/>
              <a:t> dei dati ---&gt; 	</a:t>
            </a:r>
            <a:r>
              <a:rPr lang="it-IT" dirty="0" smtClean="0"/>
              <a:t>0 </a:t>
            </a:r>
            <a:r>
              <a:rPr lang="it-IT" dirty="0"/>
              <a:t>| 1 |   </a:t>
            </a:r>
            <a:r>
              <a:rPr lang="it-IT" dirty="0" smtClean="0"/>
              <a:t>-1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1 | 0 |   </a:t>
            </a:r>
            <a:r>
              <a:rPr lang="it-IT" dirty="0"/>
              <a:t>0							1 | 0 |   </a:t>
            </a:r>
            <a:r>
              <a:rPr lang="it-IT" dirty="0" smtClean="0"/>
              <a:t>-1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1 | 1 |   </a:t>
            </a:r>
            <a:r>
              <a:rPr lang="it-IT" dirty="0"/>
              <a:t>1							1 | 1 |   </a:t>
            </a:r>
            <a:r>
              <a:rPr lang="it-IT" dirty="0" smtClean="0"/>
              <a:t> 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La funzione viene </a:t>
            </a:r>
            <a:r>
              <a:rPr lang="it-IT" dirty="0" err="1" smtClean="0"/>
              <a:t>preprocessata</a:t>
            </a:r>
            <a:r>
              <a:rPr lang="it-IT" dirty="0" smtClean="0"/>
              <a:t> in modo che le classi di output corrispondano a 1,-1 ( 0 = -1 , 1 = 1) come per la funzione di attivazione.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0612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C</a:t>
            </a:r>
            <a:r>
              <a:rPr lang="it-IT" dirty="0" smtClean="0"/>
              <a:t>lassificatore </a:t>
            </a:r>
            <a:r>
              <a:rPr lang="it-IT" dirty="0"/>
              <a:t>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smtClean="0"/>
              <a:t>Test con la funzione AND</a:t>
            </a:r>
            <a:endParaRPr lang="it-IT" sz="220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3832412" y="2578919"/>
            <a:ext cx="8081681" cy="3902562"/>
          </a:xfrm>
        </p:spPr>
        <p:txBody>
          <a:bodyPr vert="horz">
            <a:normAutofit/>
          </a:bodyPr>
          <a:lstStyle/>
          <a:p>
            <a:r>
              <a:rPr lang="it-IT" dirty="0" smtClean="0"/>
              <a:t>Utilizzando la regola di </a:t>
            </a:r>
            <a:r>
              <a:rPr lang="it-IT" dirty="0"/>
              <a:t>apprendimento: </a:t>
            </a:r>
            <a:r>
              <a:rPr lang="it-IT" dirty="0" err="1"/>
              <a:t>W</a:t>
            </a:r>
            <a:r>
              <a:rPr lang="is-IS" baseline="-25000" dirty="0"/>
              <a:t>j </a:t>
            </a:r>
            <a:r>
              <a:rPr lang="is-IS" dirty="0" smtClean="0"/>
              <a:t>= </a:t>
            </a:r>
            <a:r>
              <a:rPr lang="it-IT" dirty="0" err="1"/>
              <a:t>W</a:t>
            </a:r>
            <a:r>
              <a:rPr lang="is-IS" baseline="-25000" dirty="0"/>
              <a:t>j </a:t>
            </a:r>
            <a:r>
              <a:rPr lang="is-IS" dirty="0"/>
              <a:t>+ ∆w</a:t>
            </a:r>
            <a:r>
              <a:rPr lang="is-IS" baseline="-25000" dirty="0"/>
              <a:t>j</a:t>
            </a:r>
            <a:r>
              <a:rPr lang="is-IS" dirty="0"/>
              <a:t> </a:t>
            </a:r>
            <a:r>
              <a:rPr lang="is-IS" baseline="-25000" dirty="0"/>
              <a:t/>
            </a:r>
            <a:br>
              <a:rPr lang="is-IS" baseline="-25000" dirty="0"/>
            </a:br>
            <a:r>
              <a:rPr lang="is-IS" baseline="-25000" dirty="0"/>
              <a:t/>
            </a:r>
            <a:br>
              <a:rPr lang="is-IS" baseline="-25000" dirty="0"/>
            </a:br>
            <a:r>
              <a:rPr lang="is-IS" dirty="0" smtClean="0"/>
              <a:t>Dove: ∆</a:t>
            </a:r>
            <a:r>
              <a:rPr lang="is-IS" dirty="0"/>
              <a:t>w</a:t>
            </a:r>
            <a:r>
              <a:rPr lang="is-IS" baseline="-25000" dirty="0"/>
              <a:t>j</a:t>
            </a:r>
            <a:r>
              <a:rPr lang="is-IS" dirty="0"/>
              <a:t> = η ( y</a:t>
            </a:r>
            <a:r>
              <a:rPr lang="is-IS" baseline="30000" dirty="0"/>
              <a:t>i</a:t>
            </a:r>
            <a:r>
              <a:rPr lang="is-IS" dirty="0"/>
              <a:t>− out</a:t>
            </a:r>
            <a:r>
              <a:rPr lang="is-IS" baseline="30000" dirty="0"/>
              <a:t>i</a:t>
            </a:r>
            <a:r>
              <a:rPr lang="is-IS" dirty="0"/>
              <a:t>) x</a:t>
            </a:r>
            <a:r>
              <a:rPr lang="is-IS" baseline="30000" dirty="0"/>
              <a:t>i</a:t>
            </a:r>
            <a:r>
              <a:rPr lang="is-IS" baseline="-25000" dirty="0"/>
              <a:t>j</a:t>
            </a:r>
            <a:r>
              <a:rPr lang="is-IS" dirty="0"/>
              <a:t> </a:t>
            </a:r>
            <a:r>
              <a:rPr lang="is-IS" dirty="0" smtClean="0"/>
              <a:t>e η = 0,1</a:t>
            </a:r>
            <a:br>
              <a:rPr lang="is-IS" dirty="0" smtClean="0"/>
            </a:br>
            <a:r>
              <a:rPr lang="is-IS" dirty="0" smtClean="0"/>
              <a:t>e iterando 3 volte l’apprendimento della funzione otteniamo un Perceptron con pesi e soglia:</a:t>
            </a:r>
            <a:br>
              <a:rPr lang="is-IS" dirty="0" smtClean="0"/>
            </a:br>
            <a:r>
              <a:rPr lang="is-IS" dirty="0" smtClean="0"/>
              <a:t/>
            </a:r>
            <a:br>
              <a:rPr lang="is-IS" dirty="0" smtClean="0"/>
            </a:br>
            <a:r>
              <a:rPr lang="en-US" dirty="0"/>
              <a:t>Perceptron 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err="1" smtClean="0"/>
              <a:t>soglia</a:t>
            </a:r>
            <a:r>
              <a:rPr lang="en-US" dirty="0" smtClean="0"/>
              <a:t> = </a:t>
            </a:r>
            <a:r>
              <a:rPr lang="en-US" dirty="0"/>
              <a:t>-</a:t>
            </a:r>
            <a:r>
              <a:rPr lang="en-US" dirty="0" smtClean="0"/>
              <a:t>0.4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err="1" smtClean="0"/>
              <a:t>pesi</a:t>
            </a:r>
            <a:r>
              <a:rPr lang="en-US" dirty="0" smtClean="0"/>
              <a:t>    = </a:t>
            </a:r>
            <a:r>
              <a:rPr lang="en-US" dirty="0"/>
              <a:t>[</a:t>
            </a:r>
            <a:r>
              <a:rPr lang="en-US" dirty="0" smtClean="0"/>
              <a:t>0.4 , 0.2]     </a:t>
            </a:r>
            <a:br>
              <a:rPr lang="en-US" dirty="0" smtClean="0"/>
            </a:br>
            <a:r>
              <a:rPr lang="en-US" dirty="0" smtClean="0"/>
              <a:t>}</a:t>
            </a:r>
            <a:endParaRPr lang="is-IS" dirty="0" smtClean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43" y="2836965"/>
            <a:ext cx="2932766" cy="290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40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C</a:t>
            </a:r>
            <a:r>
              <a:rPr lang="it-IT" dirty="0" smtClean="0"/>
              <a:t>lassificatore </a:t>
            </a:r>
            <a:r>
              <a:rPr lang="it-IT" dirty="0"/>
              <a:t>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smtClean="0"/>
              <a:t>Test con la funzione AND</a:t>
            </a:r>
            <a:endParaRPr lang="it-IT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verticale 2"/>
              <p:cNvSpPr>
                <a:spLocks noGrp="1"/>
              </p:cNvSpPr>
              <p:nvPr>
                <p:ph type="body" orient="vert" idx="1"/>
              </p:nvPr>
            </p:nvSpPr>
            <p:spPr>
              <a:xfrm>
                <a:off x="3832413" y="2578919"/>
                <a:ext cx="4827494" cy="3902562"/>
              </a:xfrm>
            </p:spPr>
            <p:txBody>
              <a:bodyPr vert="horz">
                <a:normAutofit fontScale="92500"/>
              </a:bodyPr>
              <a:lstStyle/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en-US" dirty="0" smtClean="0"/>
                  <a:t>Perceptron {        </a:t>
                </a:r>
                <a:br>
                  <a:rPr lang="en-US" dirty="0" smtClean="0"/>
                </a:br>
                <a:r>
                  <a:rPr lang="en-US" dirty="0" smtClean="0"/>
                  <a:t>	</a:t>
                </a:r>
                <a:r>
                  <a:rPr lang="en-US" dirty="0" err="1" smtClean="0"/>
                  <a:t>soglia</a:t>
                </a:r>
                <a:r>
                  <a:rPr lang="en-US" dirty="0" smtClean="0"/>
                  <a:t> = </a:t>
                </a:r>
                <a:r>
                  <a:rPr lang="en-US" dirty="0"/>
                  <a:t>-</a:t>
                </a:r>
                <a:r>
                  <a:rPr lang="en-US" dirty="0" smtClean="0"/>
                  <a:t>0.41</a:t>
                </a:r>
                <a:br>
                  <a:rPr lang="en-US" dirty="0" smtClean="0"/>
                </a:br>
                <a:r>
                  <a:rPr lang="en-US" dirty="0" smtClean="0"/>
                  <a:t>	</a:t>
                </a:r>
                <a:r>
                  <a:rPr lang="en-US" dirty="0" err="1" smtClean="0"/>
                  <a:t>pesi</a:t>
                </a:r>
                <a:r>
                  <a:rPr lang="en-US" dirty="0" smtClean="0"/>
                  <a:t>    = </a:t>
                </a:r>
                <a:r>
                  <a:rPr lang="en-US" dirty="0"/>
                  <a:t>[</a:t>
                </a:r>
                <a:r>
                  <a:rPr lang="en-US" dirty="0" smtClean="0"/>
                  <a:t>0.4 , 0.2]     </a:t>
                </a:r>
                <a:br>
                  <a:rPr lang="en-US" dirty="0" smtClean="0"/>
                </a:br>
                <a:r>
                  <a:rPr lang="en-US" dirty="0" smtClean="0"/>
                  <a:t>}</a:t>
                </a:r>
                <a:br>
                  <a:rPr lang="en-US" dirty="0" smtClean="0"/>
                </a:br>
                <a:endParaRPr lang="en-US" dirty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it-IT" dirty="0" smtClean="0"/>
                  <a:t>X </a:t>
                </a:r>
                <a:r>
                  <a:rPr lang="it-IT" dirty="0"/>
                  <a:t>| Y | </a:t>
                </a:r>
                <a:r>
                  <a:rPr lang="it-IT" dirty="0" smtClean="0"/>
                  <a:t>AND</a:t>
                </a:r>
                <a:r>
                  <a:rPr lang="it-IT" dirty="0"/>
                  <a:t/>
                </a:r>
                <a:br>
                  <a:rPr lang="it-IT" dirty="0"/>
                </a:br>
                <a:r>
                  <a:rPr lang="it-IT" dirty="0" smtClean="0"/>
                  <a:t>0 </a:t>
                </a:r>
                <a:r>
                  <a:rPr lang="it-IT" dirty="0"/>
                  <a:t>| 0 |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dirty="0" smtClean="0">
                    <a:ea typeface="Cambria Math" charset="0"/>
                    <a:cs typeface="Cambria Math" charset="0"/>
                  </a:rPr>
                  <a:t>(</a:t>
                </a:r>
                <a:r>
                  <a:rPr lang="it-IT" dirty="0" smtClean="0"/>
                  <a:t>-0.41 + 0.4*0 + 0.2*0) = 0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it-IT" dirty="0"/>
                  <a:t>0 | </a:t>
                </a:r>
                <a:r>
                  <a:rPr lang="it-IT" dirty="0" smtClean="0"/>
                  <a:t>1 </a:t>
                </a:r>
                <a:r>
                  <a:rPr lang="it-IT" dirty="0"/>
                  <a:t>|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dirty="0">
                    <a:ea typeface="Cambria Math" charset="0"/>
                    <a:cs typeface="Cambria Math" charset="0"/>
                  </a:rPr>
                  <a:t>(</a:t>
                </a:r>
                <a:r>
                  <a:rPr lang="it-IT" dirty="0"/>
                  <a:t>-</a:t>
                </a:r>
                <a:r>
                  <a:rPr lang="it-IT" dirty="0" smtClean="0"/>
                  <a:t>0.41 </a:t>
                </a:r>
                <a:r>
                  <a:rPr lang="it-IT" dirty="0"/>
                  <a:t>+ 0.4*0 + </a:t>
                </a:r>
                <a:r>
                  <a:rPr lang="it-IT" dirty="0" smtClean="0"/>
                  <a:t>0.2*1) </a:t>
                </a:r>
                <a:r>
                  <a:rPr lang="it-IT" dirty="0"/>
                  <a:t>= </a:t>
                </a:r>
                <a:r>
                  <a:rPr lang="it-IT" dirty="0" smtClean="0"/>
                  <a:t>0</a:t>
                </a:r>
                <a:endParaRPr lang="it-IT" dirty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it-IT" dirty="0" smtClean="0"/>
                  <a:t>1 </a:t>
                </a:r>
                <a:r>
                  <a:rPr lang="it-IT" dirty="0"/>
                  <a:t>| 0 |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dirty="0">
                    <a:ea typeface="Cambria Math" charset="0"/>
                    <a:cs typeface="Cambria Math" charset="0"/>
                  </a:rPr>
                  <a:t>(</a:t>
                </a:r>
                <a:r>
                  <a:rPr lang="it-IT" dirty="0"/>
                  <a:t>-</a:t>
                </a:r>
                <a:r>
                  <a:rPr lang="it-IT" dirty="0" smtClean="0"/>
                  <a:t>0.41 </a:t>
                </a:r>
                <a:r>
                  <a:rPr lang="it-IT" dirty="0"/>
                  <a:t>+ </a:t>
                </a:r>
                <a:r>
                  <a:rPr lang="it-IT" dirty="0" smtClean="0"/>
                  <a:t>0.4*1 </a:t>
                </a:r>
                <a:r>
                  <a:rPr lang="it-IT" dirty="0"/>
                  <a:t>+ </a:t>
                </a:r>
                <a:r>
                  <a:rPr lang="it-IT" dirty="0" smtClean="0"/>
                  <a:t>0.2*0) </a:t>
                </a:r>
                <a:r>
                  <a:rPr lang="it-IT" dirty="0"/>
                  <a:t>= </a:t>
                </a:r>
                <a:r>
                  <a:rPr lang="it-IT" dirty="0" smtClean="0"/>
                  <a:t>0</a:t>
                </a:r>
                <a:endParaRPr lang="it-IT" dirty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it-IT" dirty="0" smtClean="0"/>
                  <a:t>1 </a:t>
                </a:r>
                <a:r>
                  <a:rPr lang="it-IT" dirty="0"/>
                  <a:t>| </a:t>
                </a:r>
                <a:r>
                  <a:rPr lang="it-IT" dirty="0" smtClean="0"/>
                  <a:t>1 </a:t>
                </a:r>
                <a:r>
                  <a:rPr lang="it-IT" dirty="0"/>
                  <a:t>|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dirty="0">
                    <a:ea typeface="Cambria Math" charset="0"/>
                    <a:cs typeface="Cambria Math" charset="0"/>
                  </a:rPr>
                  <a:t>(</a:t>
                </a:r>
                <a:r>
                  <a:rPr lang="it-IT" dirty="0"/>
                  <a:t>-</a:t>
                </a:r>
                <a:r>
                  <a:rPr lang="it-IT" dirty="0" smtClean="0"/>
                  <a:t>0.41 </a:t>
                </a:r>
                <a:r>
                  <a:rPr lang="it-IT" dirty="0"/>
                  <a:t>+ </a:t>
                </a:r>
                <a:r>
                  <a:rPr lang="it-IT" dirty="0" smtClean="0"/>
                  <a:t>0.4*1 </a:t>
                </a:r>
                <a:r>
                  <a:rPr lang="it-IT" dirty="0"/>
                  <a:t>+ 0.2*1) = 1</a:t>
                </a:r>
              </a:p>
            </p:txBody>
          </p:sp>
        </mc:Choice>
        <mc:Fallback xmlns="">
          <p:sp>
            <p:nvSpPr>
              <p:cNvPr id="3" name="Segnaposto testo vertica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orient="vert" idx="1"/>
              </p:nvPr>
            </p:nvSpPr>
            <p:spPr>
              <a:xfrm>
                <a:off x="3832413" y="2578919"/>
                <a:ext cx="4827494" cy="3902562"/>
              </a:xfrm>
              <a:blipFill rotWithShape="0">
                <a:blip r:embed="rId2"/>
                <a:stretch>
                  <a:fillRect l="-1641" t="-12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43" y="2836965"/>
            <a:ext cx="2932766" cy="290237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8806516" y="5101453"/>
            <a:ext cx="27579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smtClean="0"/>
              <a:t>Accuratezza: 100 %</a:t>
            </a:r>
            <a:endParaRPr lang="it-IT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/>
              <p:cNvSpPr txBox="1"/>
              <p:nvPr/>
            </p:nvSpPr>
            <p:spPr>
              <a:xfrm>
                <a:off x="8704730" y="2809085"/>
                <a:ext cx="32676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sz="2200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sz="2200" dirty="0">
                    <a:ea typeface="Cambria Math" charset="0"/>
                    <a:cs typeface="Cambria Math" charset="0"/>
                  </a:rPr>
                  <a:t>(</a:t>
                </a:r>
                <a:r>
                  <a:rPr lang="it-IT" sz="2200" dirty="0" err="1">
                    <a:ea typeface="Cambria Math" charset="0"/>
                    <a:cs typeface="Cambria Math" charset="0"/>
                  </a:rPr>
                  <a:t>z</a:t>
                </a:r>
                <a:r>
                  <a:rPr lang="it-IT" sz="2200" dirty="0">
                    <a:ea typeface="Cambria Math" charset="0"/>
                    <a:cs typeface="Cambria Math" charset="0"/>
                  </a:rPr>
                  <a:t>) =   1 </a:t>
                </a:r>
                <a:r>
                  <a:rPr lang="it-IT" sz="2200" dirty="0" smtClean="0">
                    <a:ea typeface="Cambria Math" charset="0"/>
                    <a:cs typeface="Cambria Math" charset="0"/>
                  </a:rPr>
                  <a:t>   </a:t>
                </a:r>
                <a:r>
                  <a:rPr lang="it-IT" sz="2200" dirty="0" err="1" smtClean="0">
                    <a:ea typeface="Cambria Math" charset="0"/>
                    <a:cs typeface="Cambria Math" charset="0"/>
                  </a:rPr>
                  <a:t>if</a:t>
                </a:r>
                <a:r>
                  <a:rPr lang="it-IT" sz="2200" dirty="0" smtClean="0">
                    <a:ea typeface="Cambria Math" charset="0"/>
                    <a:cs typeface="Cambria Math" charset="0"/>
                  </a:rPr>
                  <a:t>  </a:t>
                </a:r>
                <a:r>
                  <a:rPr lang="it-IT" sz="2200" dirty="0" err="1">
                    <a:ea typeface="Cambria Math" charset="0"/>
                    <a:cs typeface="Cambria Math" charset="0"/>
                  </a:rPr>
                  <a:t>z</a:t>
                </a:r>
                <a:r>
                  <a:rPr lang="it-IT" sz="2200" dirty="0">
                    <a:ea typeface="Cambria Math" charset="0"/>
                    <a:cs typeface="Cambria Math" charset="0"/>
                  </a:rPr>
                  <a:t> &gt;= </a:t>
                </a:r>
                <a14:m>
                  <m:oMath xmlns:m="http://schemas.openxmlformats.org/officeDocument/2006/math">
                    <m:r>
                      <a:rPr lang="it-IT" sz="2200" i="1">
                        <a:latin typeface="Cambria Math" charset="0"/>
                        <a:ea typeface="Cambria Math" charset="0"/>
                        <a:cs typeface="Cambria Math" charset="0"/>
                      </a:rPr>
                      <m:t>0</m:t>
                    </m:r>
                  </m:oMath>
                </a14:m>
                <a:r>
                  <a:rPr lang="it-IT" sz="2200" dirty="0">
                    <a:ea typeface="Cambria Math" charset="0"/>
                    <a:cs typeface="Cambria Math" charset="0"/>
                  </a:rPr>
                  <a:t/>
                </a:r>
                <a:br>
                  <a:rPr lang="it-IT" sz="2200" dirty="0">
                    <a:ea typeface="Cambria Math" charset="0"/>
                    <a:cs typeface="Cambria Math" charset="0"/>
                  </a:rPr>
                </a:br>
                <a:r>
                  <a:rPr lang="it-IT" sz="2200" dirty="0">
                    <a:ea typeface="Cambria Math" charset="0"/>
                    <a:cs typeface="Cambria Math" charset="0"/>
                  </a:rPr>
                  <a:t>      </a:t>
                </a:r>
                <a:r>
                  <a:rPr lang="it-IT" sz="2200" dirty="0" smtClean="0">
                    <a:ea typeface="Cambria Math" charset="0"/>
                    <a:cs typeface="Cambria Math" charset="0"/>
                  </a:rPr>
                  <a:t>      0    </a:t>
                </a:r>
                <a:r>
                  <a:rPr lang="it-IT" sz="2200" dirty="0" err="1" smtClean="0">
                    <a:ea typeface="Cambria Math" charset="0"/>
                    <a:cs typeface="Cambria Math" charset="0"/>
                  </a:rPr>
                  <a:t>otherwise</a:t>
                </a:r>
                <a:endParaRPr lang="it-IT" sz="2200" dirty="0"/>
              </a:p>
            </p:txBody>
          </p:sp>
        </mc:Choice>
        <mc:Fallback xmlns="">
          <p:sp>
            <p:nvSpPr>
              <p:cNvPr id="8" name="CasellaDiTesto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04730" y="2809085"/>
                <a:ext cx="3267636" cy="769441"/>
              </a:xfrm>
              <a:prstGeom prst="rect">
                <a:avLst/>
              </a:prstGeom>
              <a:blipFill rotWithShape="0">
                <a:blip r:embed="rId4"/>
                <a:stretch>
                  <a:fillRect l="-1119" t="-6349" b="-1428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3186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C</a:t>
            </a:r>
            <a:r>
              <a:rPr lang="it-IT" dirty="0" smtClean="0"/>
              <a:t>lassificatore </a:t>
            </a:r>
            <a:r>
              <a:rPr lang="it-IT" dirty="0"/>
              <a:t>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err="1" smtClean="0"/>
              <a:t>Cat</a:t>
            </a:r>
            <a:r>
              <a:rPr lang="it-IT" sz="2200" dirty="0" smtClean="0"/>
              <a:t> Vs Dog</a:t>
            </a:r>
            <a:endParaRPr lang="it-IT" sz="2200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414" y="2057689"/>
            <a:ext cx="7293785" cy="466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563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C</a:t>
            </a:r>
            <a:r>
              <a:rPr lang="it-IT" dirty="0" smtClean="0"/>
              <a:t>lassificatore </a:t>
            </a:r>
            <a:r>
              <a:rPr lang="it-IT" dirty="0"/>
              <a:t>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err="1"/>
              <a:t>Cat</a:t>
            </a:r>
            <a:r>
              <a:rPr lang="it-IT" sz="2200" dirty="0"/>
              <a:t> Vs </a:t>
            </a:r>
            <a:r>
              <a:rPr lang="it-IT" sz="2200" dirty="0" smtClean="0"/>
              <a:t>Dog</a:t>
            </a:r>
            <a:endParaRPr lang="it-IT" sz="220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80321" y="2232212"/>
            <a:ext cx="9821832" cy="4249269"/>
          </a:xfrm>
        </p:spPr>
        <p:txBody>
          <a:bodyPr vert="horz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smtClean="0"/>
              <a:t>Struttura dei dati: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51" y="2810436"/>
            <a:ext cx="6616383" cy="377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49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C</a:t>
            </a:r>
            <a:r>
              <a:rPr lang="it-IT" dirty="0" smtClean="0"/>
              <a:t>lassificatore </a:t>
            </a:r>
            <a:r>
              <a:rPr lang="it-IT" dirty="0"/>
              <a:t>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err="1"/>
              <a:t>Cat</a:t>
            </a:r>
            <a:r>
              <a:rPr lang="it-IT" sz="2200" dirty="0"/>
              <a:t> Vs </a:t>
            </a:r>
            <a:r>
              <a:rPr lang="it-IT" sz="2200" dirty="0" smtClean="0"/>
              <a:t>Dog</a:t>
            </a:r>
            <a:endParaRPr lang="it-IT" sz="220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80321" y="2232212"/>
            <a:ext cx="9821832" cy="4249269"/>
          </a:xfrm>
        </p:spPr>
        <p:txBody>
          <a:bodyPr vert="horz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dirty="0" err="1" smtClean="0"/>
              <a:t>Preprocessamento</a:t>
            </a:r>
            <a:r>
              <a:rPr lang="it-IT" dirty="0" smtClean="0"/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50" y="2823883"/>
            <a:ext cx="6644252" cy="3794538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7418702" y="2823883"/>
            <a:ext cx="4401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914400"/>
            <a:r>
              <a:rPr lang="it-IT" sz="2400" dirty="0" smtClean="0"/>
              <a:t>	I </a:t>
            </a:r>
            <a:r>
              <a:rPr lang="it-IT" sz="2400" dirty="0"/>
              <a:t>dati vengono </a:t>
            </a:r>
            <a:r>
              <a:rPr lang="it-IT" sz="2400" dirty="0" err="1" smtClean="0"/>
              <a:t>preprocessati</a:t>
            </a:r>
            <a:r>
              <a:rPr lang="it-IT" sz="2400" dirty="0" smtClean="0"/>
              <a:t> in </a:t>
            </a:r>
            <a:r>
              <a:rPr lang="it-IT" sz="2400" dirty="0"/>
              <a:t>modo che le classi di output corrispondano a 1,-1 ( </a:t>
            </a:r>
            <a:r>
              <a:rPr lang="it-IT" sz="2400" dirty="0" err="1"/>
              <a:t>Cat</a:t>
            </a:r>
            <a:r>
              <a:rPr lang="it-IT" sz="2400" dirty="0"/>
              <a:t> = -1 , Dog = 1)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it-IT" sz="2400" dirty="0" smtClean="0"/>
          </a:p>
        </p:txBody>
      </p:sp>
    </p:spTree>
    <p:extLst>
      <p:ext uri="{BB962C8B-B14F-4D97-AF65-F5344CB8AC3E}">
        <p14:creationId xmlns:p14="http://schemas.microsoft.com/office/powerpoint/2010/main" val="164202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C</a:t>
            </a:r>
            <a:r>
              <a:rPr lang="it-IT" dirty="0" smtClean="0"/>
              <a:t>lassificatore </a:t>
            </a:r>
            <a:r>
              <a:rPr lang="it-IT" dirty="0"/>
              <a:t>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err="1"/>
              <a:t>Cat</a:t>
            </a:r>
            <a:r>
              <a:rPr lang="it-IT" sz="2200" dirty="0"/>
              <a:t> Vs Dog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3832412" y="2200818"/>
            <a:ext cx="8081681" cy="4499399"/>
          </a:xfrm>
        </p:spPr>
        <p:txBody>
          <a:bodyPr vert="horz">
            <a:normAutofit/>
          </a:bodyPr>
          <a:lstStyle/>
          <a:p>
            <a:r>
              <a:rPr lang="it-IT" dirty="0" smtClean="0"/>
              <a:t>Utilizzando la regola di </a:t>
            </a:r>
            <a:r>
              <a:rPr lang="it-IT" dirty="0"/>
              <a:t>apprendimento: </a:t>
            </a:r>
            <a:r>
              <a:rPr lang="it-IT" dirty="0" err="1"/>
              <a:t>W</a:t>
            </a:r>
            <a:r>
              <a:rPr lang="is-IS" baseline="-25000" dirty="0"/>
              <a:t>j </a:t>
            </a:r>
            <a:r>
              <a:rPr lang="is-IS" dirty="0" smtClean="0"/>
              <a:t>= </a:t>
            </a:r>
            <a:r>
              <a:rPr lang="it-IT" dirty="0" err="1"/>
              <a:t>W</a:t>
            </a:r>
            <a:r>
              <a:rPr lang="is-IS" baseline="-25000" dirty="0"/>
              <a:t>j </a:t>
            </a:r>
            <a:r>
              <a:rPr lang="is-IS" dirty="0"/>
              <a:t>+ ∆w</a:t>
            </a:r>
            <a:r>
              <a:rPr lang="is-IS" baseline="-25000" dirty="0"/>
              <a:t>j</a:t>
            </a:r>
            <a:r>
              <a:rPr lang="is-IS" dirty="0"/>
              <a:t> </a:t>
            </a:r>
            <a:r>
              <a:rPr lang="is-IS" baseline="-25000" dirty="0"/>
              <a:t/>
            </a:r>
            <a:br>
              <a:rPr lang="is-IS" baseline="-25000" dirty="0"/>
            </a:br>
            <a:r>
              <a:rPr lang="is-IS" baseline="-25000" dirty="0"/>
              <a:t/>
            </a:r>
            <a:br>
              <a:rPr lang="is-IS" baseline="-25000" dirty="0"/>
            </a:br>
            <a:r>
              <a:rPr lang="is-IS" dirty="0" smtClean="0"/>
              <a:t>Dove: ∆</a:t>
            </a:r>
            <a:r>
              <a:rPr lang="is-IS" dirty="0"/>
              <a:t>w</a:t>
            </a:r>
            <a:r>
              <a:rPr lang="is-IS" baseline="-25000" dirty="0"/>
              <a:t>j</a:t>
            </a:r>
            <a:r>
              <a:rPr lang="is-IS" dirty="0"/>
              <a:t> = η ( y</a:t>
            </a:r>
            <a:r>
              <a:rPr lang="is-IS" baseline="30000" dirty="0"/>
              <a:t>i</a:t>
            </a:r>
            <a:r>
              <a:rPr lang="is-IS" dirty="0"/>
              <a:t>− out</a:t>
            </a:r>
            <a:r>
              <a:rPr lang="is-IS" baseline="30000" dirty="0"/>
              <a:t>i</a:t>
            </a:r>
            <a:r>
              <a:rPr lang="is-IS" dirty="0"/>
              <a:t>) x</a:t>
            </a:r>
            <a:r>
              <a:rPr lang="is-IS" baseline="30000" dirty="0"/>
              <a:t>i</a:t>
            </a:r>
            <a:r>
              <a:rPr lang="is-IS" baseline="-25000" dirty="0"/>
              <a:t>j</a:t>
            </a:r>
            <a:r>
              <a:rPr lang="is-IS" dirty="0"/>
              <a:t> </a:t>
            </a:r>
            <a:r>
              <a:rPr lang="is-IS" dirty="0" smtClean="0"/>
              <a:t>e η = 0,1</a:t>
            </a:r>
            <a:br>
              <a:rPr lang="is-IS" dirty="0" smtClean="0"/>
            </a:br>
            <a:r>
              <a:rPr lang="is-IS" dirty="0" smtClean="0"/>
              <a:t>e iterando 10 volte l’apprendimento sul campione dei dati si ottiene un Perceptron con pesi e soglia:</a:t>
            </a:r>
            <a:br>
              <a:rPr lang="is-IS" dirty="0" smtClean="0"/>
            </a:br>
            <a:r>
              <a:rPr lang="is-IS" dirty="0" smtClean="0"/>
              <a:t/>
            </a:r>
            <a:br>
              <a:rPr lang="is-IS" dirty="0" smtClean="0"/>
            </a:br>
            <a:r>
              <a:rPr lang="en-US" dirty="0"/>
              <a:t>Perceptron 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	threshold </a:t>
            </a:r>
            <a:r>
              <a:rPr lang="en-US" dirty="0"/>
              <a:t>= -</a:t>
            </a:r>
            <a:r>
              <a:rPr lang="en-US" dirty="0" smtClean="0"/>
              <a:t>2.19 </a:t>
            </a:r>
            <a:br>
              <a:rPr lang="en-US" dirty="0" smtClean="0"/>
            </a:br>
            <a:r>
              <a:rPr lang="en-US" dirty="0" smtClean="0"/>
              <a:t>	weights </a:t>
            </a:r>
            <a:r>
              <a:rPr lang="en-US" dirty="0"/>
              <a:t>= [-</a:t>
            </a:r>
            <a:r>
              <a:rPr lang="en-US" dirty="0" smtClean="0"/>
              <a:t>1.80,-13.60,16.79]</a:t>
            </a:r>
            <a:br>
              <a:rPr lang="en-US" dirty="0" smtClean="0"/>
            </a:br>
            <a:r>
              <a:rPr lang="en-US" dirty="0" smtClean="0"/>
              <a:t>}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Accuratezza</a:t>
            </a:r>
            <a:r>
              <a:rPr lang="en-US" dirty="0" smtClean="0"/>
              <a:t> del Perceptron: 95 </a:t>
            </a:r>
            <a:r>
              <a:rPr lang="en-US" dirty="0" smtClean="0"/>
              <a:t>%</a:t>
            </a:r>
            <a:endParaRPr lang="is-IS" dirty="0" smtClean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5763" y="2200819"/>
            <a:ext cx="5509467" cy="413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Cos’è il Machine Learning ?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Una delle aree fondamentali e di maggior utilizzo nel campo dell’intelligenza artificiale</a:t>
            </a:r>
          </a:p>
          <a:p>
            <a:r>
              <a:rPr lang="it-IT" dirty="0" smtClean="0"/>
              <a:t>Sistemi e algoritmi per l’apprendimento automatico basato sull’esperienza</a:t>
            </a:r>
          </a:p>
          <a:p>
            <a:r>
              <a:rPr lang="it-IT" dirty="0"/>
              <a:t>L'apprendimento può avvenire catturando caratteristiche di interesse provenienti da esempi, strutture dati </a:t>
            </a:r>
            <a:r>
              <a:rPr lang="it-IT" dirty="0" smtClean="0"/>
              <a:t>o</a:t>
            </a:r>
            <a:r>
              <a:rPr lang="it-IT" dirty="0"/>
              <a:t> </a:t>
            </a:r>
            <a:r>
              <a:rPr lang="it-IT" dirty="0" smtClean="0"/>
              <a:t>sensori, </a:t>
            </a:r>
            <a:r>
              <a:rPr lang="it-IT" dirty="0"/>
              <a:t>per analizzarle e valutarne le relazioni tra le variabili osservate.</a:t>
            </a:r>
          </a:p>
        </p:txBody>
      </p:sp>
    </p:spTree>
    <p:extLst>
      <p:ext uri="{BB962C8B-B14F-4D97-AF65-F5344CB8AC3E}">
        <p14:creationId xmlns:p14="http://schemas.microsoft.com/office/powerpoint/2010/main" val="174447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it-IT" dirty="0"/>
              <a:t>C</a:t>
            </a:r>
            <a:r>
              <a:rPr lang="it-IT" dirty="0" smtClean="0"/>
              <a:t>lassificatore </a:t>
            </a:r>
            <a:r>
              <a:rPr lang="it-IT" dirty="0"/>
              <a:t>binario</a:t>
            </a:r>
            <a:br>
              <a:rPr lang="it-IT" dirty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err="1"/>
              <a:t>Cat</a:t>
            </a:r>
            <a:r>
              <a:rPr lang="it-IT" sz="2200" dirty="0"/>
              <a:t> Vs Dog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testo verticale 2"/>
              <p:cNvSpPr>
                <a:spLocks noGrp="1"/>
              </p:cNvSpPr>
              <p:nvPr>
                <p:ph type="body" orient="vert" idx="1"/>
              </p:nvPr>
            </p:nvSpPr>
            <p:spPr>
              <a:xfrm>
                <a:off x="2164976" y="2711808"/>
                <a:ext cx="6158753" cy="3904145"/>
              </a:xfrm>
            </p:spPr>
            <p:txBody>
              <a:bodyPr vert="horz">
                <a:normAutofit fontScale="92500"/>
              </a:bodyPr>
              <a:lstStyle/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dirty="0" smtClean="0">
                    <a:ea typeface="Cambria Math" charset="0"/>
                    <a:cs typeface="Cambria Math" charset="0"/>
                  </a:rPr>
                  <a:t>(</a:t>
                </a:r>
                <a:r>
                  <a:rPr lang="it-IT" dirty="0" smtClean="0"/>
                  <a:t>-2.19 – 1,8*55 – 13,6*6 + 16,79*36) </a:t>
                </a:r>
                <a:r>
                  <a:rPr lang="it-IT" dirty="0"/>
                  <a:t>= </a:t>
                </a:r>
                <a:r>
                  <a:rPr lang="it-IT" dirty="0" smtClean="0"/>
                  <a:t>Dog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endParaRPr lang="it-IT" dirty="0" smtClean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endParaRPr lang="it-IT" dirty="0" smtClean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it-IT" i="1" dirty="0" smtClean="0">
                    <a:latin typeface="Cambria Math" charset="0"/>
                    <a:ea typeface="Cambria Math" charset="0"/>
                    <a:cs typeface="Cambria Math" charset="0"/>
                  </a:rPr>
                  <a:t/>
                </a:r>
                <a:br>
                  <a:rPr lang="it-IT" i="1" dirty="0" smtClean="0">
                    <a:latin typeface="Cambria Math" charset="0"/>
                    <a:ea typeface="Cambria Math" charset="0"/>
                    <a:cs typeface="Cambria Math" charset="0"/>
                  </a:rPr>
                </a:b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dirty="0">
                    <a:ea typeface="Cambria Math" charset="0"/>
                    <a:cs typeface="Cambria Math" charset="0"/>
                  </a:rPr>
                  <a:t>(</a:t>
                </a:r>
                <a:r>
                  <a:rPr lang="it-IT" dirty="0"/>
                  <a:t>-2.19 – </a:t>
                </a:r>
                <a:r>
                  <a:rPr lang="it-IT" dirty="0" smtClean="0"/>
                  <a:t>1,8*17 </a:t>
                </a:r>
                <a:r>
                  <a:rPr lang="it-IT" dirty="0"/>
                  <a:t>– </a:t>
                </a:r>
                <a:r>
                  <a:rPr lang="it-IT" dirty="0" smtClean="0"/>
                  <a:t>13,6*10 </a:t>
                </a:r>
                <a:r>
                  <a:rPr lang="it-IT" dirty="0"/>
                  <a:t>+ </a:t>
                </a:r>
                <a:r>
                  <a:rPr lang="it-IT" dirty="0" smtClean="0"/>
                  <a:t>16,79*3) </a:t>
                </a:r>
                <a:r>
                  <a:rPr lang="it-IT" dirty="0"/>
                  <a:t>= </a:t>
                </a:r>
                <a:r>
                  <a:rPr lang="it-IT" dirty="0" err="1" smtClean="0"/>
                  <a:t>Cat</a:t>
                </a:r>
                <a:endParaRPr lang="it-IT" dirty="0" smtClean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endParaRPr lang="it-IT" dirty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endParaRPr lang="it-IT" dirty="0" smtClean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endParaRPr lang="it-IT" dirty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dirty="0">
                    <a:ea typeface="Cambria Math" charset="0"/>
                    <a:cs typeface="Cambria Math" charset="0"/>
                  </a:rPr>
                  <a:t>(</a:t>
                </a:r>
                <a:r>
                  <a:rPr lang="it-IT" dirty="0"/>
                  <a:t>-2.19 – </a:t>
                </a:r>
                <a:r>
                  <a:rPr lang="it-IT" dirty="0" smtClean="0"/>
                  <a:t>1,8*26 </a:t>
                </a:r>
                <a:r>
                  <a:rPr lang="it-IT" dirty="0"/>
                  <a:t>– </a:t>
                </a:r>
                <a:r>
                  <a:rPr lang="it-IT" dirty="0" smtClean="0"/>
                  <a:t>13,6*12 </a:t>
                </a:r>
                <a:r>
                  <a:rPr lang="it-IT" dirty="0"/>
                  <a:t>+ </a:t>
                </a:r>
                <a:r>
                  <a:rPr lang="it-IT" dirty="0" smtClean="0"/>
                  <a:t>16,79*5) </a:t>
                </a:r>
                <a:r>
                  <a:rPr lang="it-IT" dirty="0"/>
                  <a:t>= </a:t>
                </a:r>
                <a:r>
                  <a:rPr lang="it-IT" dirty="0" err="1" smtClean="0"/>
                  <a:t>Cat</a:t>
                </a:r>
                <a:r>
                  <a:rPr lang="it-IT" dirty="0" smtClean="0"/>
                  <a:t>, </a:t>
                </a:r>
                <a:r>
                  <a:rPr lang="it-IT" dirty="0" err="1" smtClean="0"/>
                  <a:t>but</a:t>
                </a:r>
                <a:r>
                  <a:rPr lang="it-IT" dirty="0" smtClean="0"/>
                  <a:t> Dog: </a:t>
                </a:r>
                <a:r>
                  <a:rPr lang="en-US" dirty="0"/>
                  <a:t>Per </a:t>
                </a:r>
                <a:r>
                  <a:rPr lang="en-US" dirty="0" err="1"/>
                  <a:t>avere</a:t>
                </a:r>
                <a:r>
                  <a:rPr lang="en-US" dirty="0"/>
                  <a:t> </a:t>
                </a:r>
                <a:r>
                  <a:rPr lang="en-US" dirty="0" err="1"/>
                  <a:t>un’accuratezza</a:t>
                </a:r>
                <a:r>
                  <a:rPr lang="en-US" dirty="0"/>
                  <a:t> </a:t>
                </a:r>
                <a:r>
                  <a:rPr lang="en-US" dirty="0" err="1"/>
                  <a:t>migliore</a:t>
                </a:r>
                <a:r>
                  <a:rPr lang="en-US" dirty="0"/>
                  <a:t> </a:t>
                </a:r>
                <a:r>
                  <a:rPr lang="en-US" dirty="0" err="1"/>
                  <a:t>bisogna</a:t>
                </a:r>
                <a:r>
                  <a:rPr lang="en-US" dirty="0"/>
                  <a:t> </a:t>
                </a:r>
                <a:r>
                  <a:rPr lang="en-US" dirty="0" err="1"/>
                  <a:t>aumentare</a:t>
                </a:r>
                <a:r>
                  <a:rPr lang="en-US" dirty="0"/>
                  <a:t> </a:t>
                </a:r>
                <a:r>
                  <a:rPr lang="en-US" dirty="0" err="1"/>
                  <a:t>il</a:t>
                </a:r>
                <a:r>
                  <a:rPr lang="en-US" dirty="0"/>
                  <a:t> </a:t>
                </a:r>
                <a:r>
                  <a:rPr lang="en-US" dirty="0" err="1"/>
                  <a:t>numero</a:t>
                </a:r>
                <a:r>
                  <a:rPr lang="en-US" dirty="0"/>
                  <a:t> di </a:t>
                </a:r>
                <a:r>
                  <a:rPr lang="en-US" dirty="0" err="1" smtClean="0"/>
                  <a:t>caratteristiche</a:t>
                </a:r>
                <a:endParaRPr lang="is-IS" dirty="0"/>
              </a:p>
            </p:txBody>
          </p:sp>
        </mc:Choice>
        <mc:Fallback>
          <p:sp>
            <p:nvSpPr>
              <p:cNvPr id="3" name="Segnaposto testo vertica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orient="vert" idx="1"/>
              </p:nvPr>
            </p:nvSpPr>
            <p:spPr>
              <a:xfrm>
                <a:off x="2164976" y="2711808"/>
                <a:ext cx="6158753" cy="3904145"/>
              </a:xfrm>
              <a:blipFill rotWithShape="0">
                <a:blip r:embed="rId2"/>
                <a:stretch>
                  <a:fillRect l="-1287" t="-1250" r="-10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/>
          <p:cNvSpPr txBox="1"/>
          <p:nvPr/>
        </p:nvSpPr>
        <p:spPr>
          <a:xfrm>
            <a:off x="8583935" y="4009229"/>
            <a:ext cx="34204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Perceptron {</a:t>
            </a:r>
            <a:br>
              <a:rPr lang="en-US" sz="2000" dirty="0"/>
            </a:br>
            <a:r>
              <a:rPr lang="en-US" sz="2000" dirty="0"/>
              <a:t>	</a:t>
            </a:r>
            <a:r>
              <a:rPr lang="en-US" sz="2000" dirty="0" smtClean="0"/>
              <a:t>threshold </a:t>
            </a:r>
            <a:r>
              <a:rPr lang="en-US" sz="2000" dirty="0"/>
              <a:t>= -2.19 </a:t>
            </a:r>
            <a:br>
              <a:rPr lang="en-US" sz="2000" dirty="0"/>
            </a:br>
            <a:r>
              <a:rPr lang="en-US" sz="2000" dirty="0"/>
              <a:t>	weights </a:t>
            </a:r>
            <a:r>
              <a:rPr lang="en-US" sz="2000" dirty="0" smtClean="0"/>
              <a:t>   = </a:t>
            </a:r>
            <a:r>
              <a:rPr lang="en-US" sz="2000" dirty="0"/>
              <a:t>[-1.80</a:t>
            </a:r>
            <a:r>
              <a:rPr lang="en-US" sz="2000" dirty="0" smtClean="0"/>
              <a:t>,       				</a:t>
            </a:r>
            <a:r>
              <a:rPr lang="en-US" sz="2000" dirty="0" smtClean="0"/>
              <a:t>	 -</a:t>
            </a:r>
            <a:r>
              <a:rPr lang="en-US" sz="2000" dirty="0" smtClean="0"/>
              <a:t>13.60</a:t>
            </a:r>
            <a:r>
              <a:rPr lang="en-US" sz="2000" dirty="0" smtClean="0"/>
              <a:t>,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			  </a:t>
            </a:r>
            <a:r>
              <a:rPr lang="en-US" sz="2000" dirty="0" smtClean="0"/>
              <a:t>16.79</a:t>
            </a:r>
            <a:r>
              <a:rPr lang="en-US" sz="2000" dirty="0"/>
              <a:t>]</a:t>
            </a:r>
            <a:br>
              <a:rPr lang="en-US" sz="2000" dirty="0"/>
            </a:br>
            <a:r>
              <a:rPr lang="en-US" sz="2000" dirty="0"/>
              <a:t>}</a:t>
            </a:r>
            <a:endParaRPr lang="it-IT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/>
              <p:cNvSpPr txBox="1"/>
              <p:nvPr/>
            </p:nvSpPr>
            <p:spPr>
              <a:xfrm>
                <a:off x="8583935" y="2711808"/>
                <a:ext cx="3420494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sz="2200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sz="2200" dirty="0">
                    <a:ea typeface="Cambria Math" charset="0"/>
                    <a:cs typeface="Cambria Math" charset="0"/>
                  </a:rPr>
                  <a:t>(</a:t>
                </a:r>
                <a:r>
                  <a:rPr lang="it-IT" sz="2200" dirty="0" err="1">
                    <a:ea typeface="Cambria Math" charset="0"/>
                    <a:cs typeface="Cambria Math" charset="0"/>
                  </a:rPr>
                  <a:t>z</a:t>
                </a:r>
                <a:r>
                  <a:rPr lang="it-IT" sz="2200" dirty="0">
                    <a:ea typeface="Cambria Math" charset="0"/>
                    <a:cs typeface="Cambria Math" charset="0"/>
                  </a:rPr>
                  <a:t>) =   </a:t>
                </a:r>
                <a:r>
                  <a:rPr lang="it-IT" sz="2200" dirty="0" smtClean="0">
                    <a:ea typeface="Cambria Math" charset="0"/>
                    <a:cs typeface="Cambria Math" charset="0"/>
                  </a:rPr>
                  <a:t>Dog   </a:t>
                </a:r>
                <a:r>
                  <a:rPr lang="it-IT" sz="2200" dirty="0" err="1" smtClean="0">
                    <a:ea typeface="Cambria Math" charset="0"/>
                    <a:cs typeface="Cambria Math" charset="0"/>
                  </a:rPr>
                  <a:t>if</a:t>
                </a:r>
                <a:r>
                  <a:rPr lang="it-IT" sz="2200" dirty="0" smtClean="0">
                    <a:ea typeface="Cambria Math" charset="0"/>
                    <a:cs typeface="Cambria Math" charset="0"/>
                  </a:rPr>
                  <a:t>  </a:t>
                </a:r>
                <a:r>
                  <a:rPr lang="it-IT" sz="2200" dirty="0" err="1">
                    <a:ea typeface="Cambria Math" charset="0"/>
                    <a:cs typeface="Cambria Math" charset="0"/>
                  </a:rPr>
                  <a:t>z</a:t>
                </a:r>
                <a:r>
                  <a:rPr lang="it-IT" sz="2200" dirty="0">
                    <a:ea typeface="Cambria Math" charset="0"/>
                    <a:cs typeface="Cambria Math" charset="0"/>
                  </a:rPr>
                  <a:t> &gt;= </a:t>
                </a:r>
                <a14:m>
                  <m:oMath xmlns:m="http://schemas.openxmlformats.org/officeDocument/2006/math">
                    <m:r>
                      <a:rPr lang="it-IT" sz="2200" i="1">
                        <a:latin typeface="Cambria Math" charset="0"/>
                        <a:ea typeface="Cambria Math" charset="0"/>
                        <a:cs typeface="Cambria Math" charset="0"/>
                      </a:rPr>
                      <m:t>0</m:t>
                    </m:r>
                  </m:oMath>
                </a14:m>
                <a:r>
                  <a:rPr lang="it-IT" sz="2200" dirty="0">
                    <a:ea typeface="Cambria Math" charset="0"/>
                    <a:cs typeface="Cambria Math" charset="0"/>
                  </a:rPr>
                  <a:t/>
                </a:r>
                <a:br>
                  <a:rPr lang="it-IT" sz="2200" dirty="0">
                    <a:ea typeface="Cambria Math" charset="0"/>
                    <a:cs typeface="Cambria Math" charset="0"/>
                  </a:rPr>
                </a:br>
                <a:r>
                  <a:rPr lang="it-IT" sz="2200" dirty="0">
                    <a:ea typeface="Cambria Math" charset="0"/>
                    <a:cs typeface="Cambria Math" charset="0"/>
                  </a:rPr>
                  <a:t>      </a:t>
                </a:r>
                <a:r>
                  <a:rPr lang="it-IT" sz="2200" dirty="0" smtClean="0">
                    <a:ea typeface="Cambria Math" charset="0"/>
                    <a:cs typeface="Cambria Math" charset="0"/>
                  </a:rPr>
                  <a:t>      </a:t>
                </a:r>
                <a:r>
                  <a:rPr lang="it-IT" sz="2200" dirty="0" err="1" smtClean="0">
                    <a:ea typeface="Cambria Math" charset="0"/>
                    <a:cs typeface="Cambria Math" charset="0"/>
                  </a:rPr>
                  <a:t>Cat</a:t>
                </a:r>
                <a:r>
                  <a:rPr lang="it-IT" sz="2200" dirty="0" smtClean="0">
                    <a:ea typeface="Cambria Math" charset="0"/>
                    <a:cs typeface="Cambria Math" charset="0"/>
                  </a:rPr>
                  <a:t>    </a:t>
                </a:r>
                <a:r>
                  <a:rPr lang="it-IT" sz="2200" dirty="0" err="1" smtClean="0">
                    <a:ea typeface="Cambria Math" charset="0"/>
                    <a:cs typeface="Cambria Math" charset="0"/>
                  </a:rPr>
                  <a:t>otherwise</a:t>
                </a:r>
                <a:endParaRPr lang="it-IT" sz="2200" dirty="0"/>
              </a:p>
            </p:txBody>
          </p:sp>
        </mc:Choice>
        <mc:Fallback xmlns="">
          <p:sp>
            <p:nvSpPr>
              <p:cNvPr id="7" name="CasellaDiTesto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3935" y="2711808"/>
                <a:ext cx="3420494" cy="769441"/>
              </a:xfrm>
              <a:prstGeom prst="rect">
                <a:avLst/>
              </a:prstGeom>
              <a:blipFill rotWithShape="0">
                <a:blip r:embed="rId3"/>
                <a:stretch>
                  <a:fillRect l="-1070" t="-6349" b="-1428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34" y="2484989"/>
            <a:ext cx="1477278" cy="1107959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12" y="3835407"/>
            <a:ext cx="1198865" cy="1004986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83" y="5135967"/>
            <a:ext cx="1387735" cy="111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94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Approfondimenti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>
                <a:hlinkClick r:id="rId2"/>
              </a:rPr>
              <a:t>https</a:t>
            </a:r>
            <a:r>
              <a:rPr lang="it-IT" dirty="0">
                <a:hlinkClick r:id="rId2"/>
              </a:rPr>
              <a:t>://</a:t>
            </a:r>
            <a:r>
              <a:rPr lang="it-IT" dirty="0" smtClean="0">
                <a:hlinkClick r:id="rId2"/>
              </a:rPr>
              <a:t>it.wikipedia.org/wiki/Percettrone</a:t>
            </a:r>
            <a:endParaRPr lang="it-IT" dirty="0" smtClean="0"/>
          </a:p>
          <a:p>
            <a:r>
              <a:rPr lang="it-IT" dirty="0">
                <a:hlinkClick r:id="rId3"/>
              </a:rPr>
              <a:t>https://</a:t>
            </a:r>
            <a:r>
              <a:rPr lang="it-IT" dirty="0" smtClean="0">
                <a:hlinkClick r:id="rId3"/>
              </a:rPr>
              <a:t>it.wikipedia.org/wiki/Apprendimento_automatico</a:t>
            </a:r>
            <a:endParaRPr lang="it-IT" dirty="0" smtClean="0"/>
          </a:p>
          <a:p>
            <a:r>
              <a:rPr lang="it-IT" dirty="0">
                <a:hlinkClick r:id="rId4"/>
              </a:rPr>
              <a:t>https://</a:t>
            </a:r>
            <a:r>
              <a:rPr lang="it-IT" dirty="0" smtClean="0">
                <a:hlinkClick r:id="rId4"/>
              </a:rPr>
              <a:t>www.toptal.com/machine-learning/machine-learning-theory-an-introductory-primer</a:t>
            </a:r>
            <a:endParaRPr lang="it-IT" dirty="0" smtClean="0"/>
          </a:p>
          <a:p>
            <a:r>
              <a:rPr lang="it-IT" dirty="0">
                <a:hlinkClick r:id="rId5"/>
              </a:rPr>
              <a:t>http://machinelearningmastery.com/supervised-and-unsupervised-machine-learning-algorithms</a:t>
            </a:r>
            <a:r>
              <a:rPr lang="it-IT" dirty="0" smtClean="0">
                <a:hlinkClick r:id="rId5"/>
              </a:rPr>
              <a:t>/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94399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Applicazioni del Machine Learning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Riconoscimento facciale </a:t>
            </a:r>
            <a:r>
              <a:rPr lang="it-IT" sz="1800" dirty="0" smtClean="0"/>
              <a:t>(Es: </a:t>
            </a:r>
            <a:r>
              <a:rPr lang="it-IT" sz="1800" dirty="0" err="1" smtClean="0"/>
              <a:t>Facebook</a:t>
            </a:r>
            <a:r>
              <a:rPr lang="it-IT" sz="1800" dirty="0" smtClean="0"/>
              <a:t> suggerimento Tag)</a:t>
            </a:r>
          </a:p>
          <a:p>
            <a:r>
              <a:rPr lang="it-IT" dirty="0" smtClean="0"/>
              <a:t>Riconoscimento vocale </a:t>
            </a:r>
            <a:r>
              <a:rPr lang="it-IT" sz="1800" dirty="0" smtClean="0"/>
              <a:t>(Es: Google </a:t>
            </a:r>
            <a:r>
              <a:rPr lang="it-IT" sz="1800" dirty="0" err="1" smtClean="0"/>
              <a:t>Now</a:t>
            </a:r>
            <a:r>
              <a:rPr lang="it-IT" sz="1800" dirty="0" smtClean="0"/>
              <a:t>)</a:t>
            </a:r>
          </a:p>
          <a:p>
            <a:r>
              <a:rPr lang="it-IT" dirty="0" smtClean="0"/>
              <a:t>Classificazione di immagini </a:t>
            </a:r>
            <a:r>
              <a:rPr lang="it-IT" sz="1800" dirty="0" smtClean="0"/>
              <a:t>(Es: Google Immagini)</a:t>
            </a:r>
          </a:p>
          <a:p>
            <a:r>
              <a:rPr lang="it-IT" dirty="0" smtClean="0"/>
              <a:t>Suggerimento di prodotti </a:t>
            </a:r>
            <a:r>
              <a:rPr lang="it-IT" sz="1800" dirty="0" smtClean="0"/>
              <a:t>(Es: Amazon, </a:t>
            </a:r>
            <a:r>
              <a:rPr lang="it-IT" sz="1800" dirty="0" err="1" smtClean="0"/>
              <a:t>Netflix</a:t>
            </a:r>
            <a:r>
              <a:rPr lang="it-IT" sz="1800" dirty="0" smtClean="0"/>
              <a:t>)</a:t>
            </a:r>
          </a:p>
          <a:p>
            <a:r>
              <a:rPr lang="it-IT" dirty="0" smtClean="0"/>
              <a:t>Anti spam </a:t>
            </a:r>
            <a:r>
              <a:rPr lang="it-IT" sz="1800" dirty="0" smtClean="0"/>
              <a:t>(Es: </a:t>
            </a:r>
            <a:r>
              <a:rPr lang="it-IT" sz="1800" dirty="0" err="1" smtClean="0"/>
              <a:t>gmail</a:t>
            </a:r>
            <a:r>
              <a:rPr lang="it-IT" sz="1800" dirty="0" smtClean="0"/>
              <a:t>)</a:t>
            </a:r>
          </a:p>
          <a:p>
            <a:r>
              <a:rPr lang="it-IT" dirty="0" smtClean="0"/>
              <a:t>Anti virus</a:t>
            </a:r>
          </a:p>
          <a:p>
            <a:r>
              <a:rPr lang="it-IT" dirty="0" smtClean="0"/>
              <a:t>E molto altro</a:t>
            </a:r>
            <a:r>
              <a:rPr lang="is-IS" dirty="0" smtClean="0"/>
              <a:t>…</a:t>
            </a:r>
            <a:endParaRPr lang="it-IT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670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Due principali tipologie di algoritmi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80320" y="2336872"/>
            <a:ext cx="4698358" cy="4090821"/>
          </a:xfrm>
        </p:spPr>
        <p:txBody>
          <a:bodyPr>
            <a:normAutofit/>
          </a:bodyPr>
          <a:lstStyle/>
          <a:p>
            <a:r>
              <a:rPr lang="it-IT" dirty="0" smtClean="0"/>
              <a:t>Supervisionati:</a:t>
            </a:r>
            <a:br>
              <a:rPr lang="it-IT" dirty="0" smtClean="0"/>
            </a:br>
            <a:r>
              <a:rPr lang="it-IT" dirty="0"/>
              <a:t/>
            </a:r>
            <a:br>
              <a:rPr lang="it-IT" dirty="0"/>
            </a:br>
            <a:r>
              <a:rPr lang="it-IT" dirty="0"/>
              <a:t>I dati </a:t>
            </a:r>
            <a:r>
              <a:rPr lang="it-IT" dirty="0" smtClean="0"/>
              <a:t>in </a:t>
            </a:r>
            <a:r>
              <a:rPr lang="it-IT" dirty="0"/>
              <a:t>ingresso </a:t>
            </a:r>
            <a:r>
              <a:rPr lang="it-IT" dirty="0" smtClean="0"/>
              <a:t>sono detti dati </a:t>
            </a:r>
            <a:r>
              <a:rPr lang="it-IT" dirty="0"/>
              <a:t>di allenamento e </a:t>
            </a:r>
            <a:r>
              <a:rPr lang="it-IT" dirty="0" smtClean="0"/>
              <a:t>hanno etichette note e un risultato.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it-IT" dirty="0"/>
              <a:t>Non </a:t>
            </a:r>
            <a:r>
              <a:rPr lang="it-IT" dirty="0" smtClean="0"/>
              <a:t>supervisionati</a:t>
            </a:r>
            <a:r>
              <a:rPr lang="it-IT" dirty="0"/>
              <a:t/>
            </a:r>
            <a:br>
              <a:rPr lang="it-IT" dirty="0"/>
            </a:br>
            <a:r>
              <a:rPr lang="it-IT" dirty="0"/>
              <a:t/>
            </a:r>
            <a:br>
              <a:rPr lang="it-IT" dirty="0"/>
            </a:br>
            <a:r>
              <a:rPr lang="it-IT" dirty="0"/>
              <a:t>I dati </a:t>
            </a:r>
            <a:r>
              <a:rPr lang="it-IT" dirty="0" smtClean="0"/>
              <a:t> </a:t>
            </a:r>
            <a:r>
              <a:rPr lang="it-IT" dirty="0"/>
              <a:t>ingresso non </a:t>
            </a:r>
            <a:r>
              <a:rPr lang="it-IT" dirty="0" smtClean="0"/>
              <a:t>sono etichettati </a:t>
            </a:r>
            <a:r>
              <a:rPr lang="it-IT" dirty="0"/>
              <a:t>e non </a:t>
            </a:r>
            <a:r>
              <a:rPr lang="it-IT" dirty="0" smtClean="0"/>
              <a:t>hanno </a:t>
            </a:r>
            <a:r>
              <a:rPr lang="it-IT" dirty="0"/>
              <a:t>un risultato noto. 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273" y="4136531"/>
            <a:ext cx="2231083" cy="2541494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182" y="4275878"/>
            <a:ext cx="2288699" cy="258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42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Due principali tipologie di algoritmi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80320" y="2336872"/>
            <a:ext cx="4698358" cy="4090821"/>
          </a:xfrm>
        </p:spPr>
        <p:txBody>
          <a:bodyPr>
            <a:normAutofit fontScale="92500"/>
          </a:bodyPr>
          <a:lstStyle/>
          <a:p>
            <a:r>
              <a:rPr lang="it-IT" dirty="0" smtClean="0"/>
              <a:t>Supervisionati:</a:t>
            </a:r>
            <a:br>
              <a:rPr lang="it-IT" dirty="0" smtClean="0"/>
            </a:b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Un </a:t>
            </a:r>
            <a:r>
              <a:rPr lang="it-IT" dirty="0"/>
              <a:t>modello viene preparato attraverso un processo di formazione in cui </a:t>
            </a:r>
            <a:r>
              <a:rPr lang="it-IT" dirty="0" smtClean="0"/>
              <a:t>le previsioni vengono verificate e il modello modificato quando le previsioni non sono corrette.</a:t>
            </a: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Es: classificazione di immagini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it-IT" dirty="0"/>
              <a:t>Non </a:t>
            </a:r>
            <a:r>
              <a:rPr lang="it-IT" dirty="0" smtClean="0"/>
              <a:t>supervisionati</a:t>
            </a:r>
            <a:r>
              <a:rPr lang="it-IT" dirty="0"/>
              <a:t/>
            </a:r>
            <a:br>
              <a:rPr lang="it-IT" dirty="0"/>
            </a:b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Un </a:t>
            </a:r>
            <a:r>
              <a:rPr lang="it-IT" dirty="0"/>
              <a:t>modello è preparato deducendo </a:t>
            </a:r>
            <a:r>
              <a:rPr lang="it-IT" dirty="0" smtClean="0"/>
              <a:t>strutture, caratteristiche e criteri comuni </a:t>
            </a:r>
            <a:r>
              <a:rPr lang="it-IT" dirty="0"/>
              <a:t>presenti nei dati di </a:t>
            </a:r>
            <a:r>
              <a:rPr lang="it-IT" dirty="0" smtClean="0"/>
              <a:t>input per effettuare ragionamenti  e previsioni sugli input futuri.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Es: Motore di ricerca</a:t>
            </a:r>
            <a:br>
              <a:rPr lang="it-IT" dirty="0" smtClean="0"/>
            </a:br>
            <a:r>
              <a:rPr lang="it-IT" dirty="0" smtClean="0"/>
              <a:t>parole chiave -&gt; lista di link</a:t>
            </a:r>
          </a:p>
        </p:txBody>
      </p:sp>
    </p:spTree>
    <p:extLst>
      <p:ext uri="{BB962C8B-B14F-4D97-AF65-F5344CB8AC3E}">
        <p14:creationId xmlns:p14="http://schemas.microsoft.com/office/powerpoint/2010/main" val="63167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Machine </a:t>
            </a:r>
            <a:r>
              <a:rPr lang="it-IT" dirty="0" err="1" smtClean="0"/>
              <a:t>Learnig</a:t>
            </a:r>
            <a:r>
              <a:rPr lang="it-IT" dirty="0" smtClean="0"/>
              <a:t> supervisionato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sz="2200" dirty="0" smtClean="0"/>
              <a:t>Due esempi di problemi</a:t>
            </a:r>
            <a:endParaRPr lang="it-IT" sz="2200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322729" y="2336873"/>
            <a:ext cx="5688106" cy="4359762"/>
          </a:xfrm>
        </p:spPr>
        <p:txBody>
          <a:bodyPr>
            <a:normAutofit/>
          </a:bodyPr>
          <a:lstStyle/>
          <a:p>
            <a:r>
              <a:rPr lang="it-IT" dirty="0" smtClean="0"/>
              <a:t>Classificazione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Etichette di classe discrete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/>
              <a:t>Es</a:t>
            </a:r>
            <a:r>
              <a:rPr lang="it-IT" dirty="0" smtClean="0"/>
              <a:t>: Rilevatore di spam</a:t>
            </a:r>
            <a:br>
              <a:rPr lang="it-IT" dirty="0" smtClean="0"/>
            </a:br>
            <a:r>
              <a:rPr lang="it-IT" dirty="0" smtClean="0"/>
              <a:t>    </a:t>
            </a:r>
            <a:r>
              <a:rPr lang="it-IT" dirty="0"/>
              <a:t>= </a:t>
            </a:r>
            <a:r>
              <a:rPr lang="it-IT" dirty="0" smtClean="0"/>
              <a:t>spam </a:t>
            </a:r>
            <a:r>
              <a:rPr lang="it-IT" dirty="0"/>
              <a:t>,  </a:t>
            </a:r>
            <a:r>
              <a:rPr lang="it-IT" dirty="0" smtClean="0"/>
              <a:t>  </a:t>
            </a:r>
            <a:r>
              <a:rPr lang="it-IT" dirty="0"/>
              <a:t>= </a:t>
            </a:r>
            <a:r>
              <a:rPr lang="it-IT" dirty="0" smtClean="0"/>
              <a:t>non spam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10835" y="2336873"/>
            <a:ext cx="5862918" cy="4359762"/>
          </a:xfrm>
        </p:spPr>
        <p:txBody>
          <a:bodyPr>
            <a:normAutofit/>
          </a:bodyPr>
          <a:lstStyle/>
          <a:p>
            <a:r>
              <a:rPr lang="it-IT" dirty="0" smtClean="0"/>
              <a:t>Regressione</a:t>
            </a:r>
            <a:br>
              <a:rPr lang="it-IT" dirty="0" smtClean="0"/>
            </a:b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Il segnale </a:t>
            </a:r>
            <a:r>
              <a:rPr lang="it-IT" dirty="0"/>
              <a:t>risultato è un valore </a:t>
            </a:r>
            <a:r>
              <a:rPr lang="it-IT" dirty="0" smtClean="0"/>
              <a:t>continuo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/>
              <a:t>Es: </a:t>
            </a:r>
            <a:r>
              <a:rPr lang="it-IT" dirty="0" smtClean="0"/>
              <a:t>Esame di matematica discreta </a:t>
            </a:r>
            <a:br>
              <a:rPr lang="it-IT" dirty="0" smtClean="0"/>
            </a:br>
            <a:r>
              <a:rPr lang="it-IT" dirty="0" smtClean="0"/>
              <a:t>x = ore di studio , y = voto esame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196" y="3632299"/>
            <a:ext cx="2108200" cy="1917700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090" y="3663706"/>
            <a:ext cx="2120408" cy="1886293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6031852"/>
            <a:ext cx="254000" cy="266700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296" y="6052706"/>
            <a:ext cx="25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86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Realizzazione di un classificatore binario</a:t>
            </a:r>
            <a:br>
              <a:rPr lang="it-IT" dirty="0" smtClean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smtClean="0"/>
              <a:t>Prendiamo spunto dal neurone</a:t>
            </a:r>
            <a:endParaRPr lang="it-IT" sz="2200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686424"/>
            <a:ext cx="7683917" cy="3405094"/>
          </a:xfrm>
        </p:spPr>
      </p:pic>
      <p:sp>
        <p:nvSpPr>
          <p:cNvPr id="8" name="CasellaDiTesto 7"/>
          <p:cNvSpPr txBox="1"/>
          <p:nvPr/>
        </p:nvSpPr>
        <p:spPr>
          <a:xfrm>
            <a:off x="8667088" y="2819310"/>
            <a:ext cx="325418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/>
              <a:t>McCullock</a:t>
            </a:r>
            <a:r>
              <a:rPr lang="it-IT" dirty="0" smtClean="0"/>
              <a:t> </a:t>
            </a:r>
            <a:r>
              <a:rPr lang="it-IT" dirty="0"/>
              <a:t>e </a:t>
            </a:r>
            <a:r>
              <a:rPr lang="it-IT" dirty="0" err="1"/>
              <a:t>Pitts</a:t>
            </a:r>
            <a:r>
              <a:rPr lang="it-IT" dirty="0"/>
              <a:t> </a:t>
            </a:r>
            <a:r>
              <a:rPr lang="it-IT" dirty="0" smtClean="0"/>
              <a:t>descrissero il </a:t>
            </a:r>
            <a:r>
              <a:rPr lang="it-IT" dirty="0" err="1" smtClean="0"/>
              <a:t>neuron</a:t>
            </a:r>
            <a:r>
              <a:rPr lang="it-IT" dirty="0" smtClean="0"/>
              <a:t> come </a:t>
            </a:r>
            <a:r>
              <a:rPr lang="it-IT" dirty="0"/>
              <a:t>una semplice porta logica con uscite </a:t>
            </a:r>
            <a:r>
              <a:rPr lang="it-IT" dirty="0" smtClean="0"/>
              <a:t>binarie. </a:t>
            </a:r>
            <a:br>
              <a:rPr lang="it-IT" dirty="0" smtClean="0"/>
            </a:br>
            <a:r>
              <a:rPr lang="it-IT" dirty="0" smtClean="0"/>
              <a:t>Più </a:t>
            </a:r>
            <a:r>
              <a:rPr lang="it-IT" dirty="0"/>
              <a:t>segnali arrivano </a:t>
            </a:r>
            <a:r>
              <a:rPr lang="it-IT" dirty="0" smtClean="0"/>
              <a:t>ai dendriti e vengono </a:t>
            </a:r>
            <a:r>
              <a:rPr lang="it-IT" dirty="0"/>
              <a:t>integrati nel corpo </a:t>
            </a:r>
            <a:r>
              <a:rPr lang="it-IT" dirty="0" smtClean="0"/>
              <a:t>cellulare, </a:t>
            </a:r>
            <a:r>
              <a:rPr lang="it-IT" dirty="0"/>
              <a:t>se il segnale accumulato supera una certa </a:t>
            </a:r>
            <a:r>
              <a:rPr lang="it-IT" dirty="0" smtClean="0"/>
              <a:t>soglia (</a:t>
            </a:r>
            <a:r>
              <a:rPr lang="it-IT" dirty="0" err="1" smtClean="0"/>
              <a:t>threshold</a:t>
            </a:r>
            <a:r>
              <a:rPr lang="it-IT" dirty="0" smtClean="0"/>
              <a:t>), verrà generato un segnale di uscita e trasmesso all’assone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9810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Realizzazione di un classificatore binario</a:t>
            </a:r>
            <a:br>
              <a:rPr lang="it-IT" dirty="0" smtClean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smtClean="0"/>
              <a:t>Prendiamo spunto dal neurone: il </a:t>
            </a:r>
            <a:r>
              <a:rPr lang="it-IT" sz="2200" dirty="0" err="1" smtClean="0"/>
              <a:t>Perceptron</a:t>
            </a:r>
            <a:endParaRPr lang="it-IT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/>
              <p:cNvSpPr txBox="1"/>
              <p:nvPr/>
            </p:nvSpPr>
            <p:spPr>
              <a:xfrm>
                <a:off x="8444753" y="2442793"/>
                <a:ext cx="3409288" cy="4154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 smtClean="0"/>
                  <a:t>Simulazione algoritmica del funzionamento del neurone.</a:t>
                </a:r>
              </a:p>
              <a:p>
                <a:endParaRPr lang="it-IT" dirty="0"/>
              </a:p>
              <a:p>
                <a:r>
                  <a:rPr lang="it-IT" dirty="0"/>
                  <a:t>x</a:t>
                </a:r>
                <a:r>
                  <a:rPr lang="it-IT" baseline="-25000" dirty="0" smtClean="0"/>
                  <a:t>1</a:t>
                </a:r>
                <a:r>
                  <a:rPr lang="it-IT" dirty="0" smtClean="0"/>
                  <a:t> </a:t>
                </a:r>
                <a:r>
                  <a:rPr lang="is-IS" dirty="0" smtClean="0"/>
                  <a:t>… x</a:t>
                </a:r>
                <a:r>
                  <a:rPr lang="is-IS" baseline="-25000" dirty="0" smtClean="0"/>
                  <a:t>m </a:t>
                </a:r>
                <a:r>
                  <a:rPr lang="it-IT" dirty="0" smtClean="0"/>
                  <a:t>   : Valori in input</a:t>
                </a:r>
              </a:p>
              <a:p>
                <a:r>
                  <a:rPr lang="it-IT" dirty="0"/>
                  <a:t>w</a:t>
                </a:r>
                <a:r>
                  <a:rPr lang="it-IT" baseline="-25000" dirty="0" smtClean="0"/>
                  <a:t>1</a:t>
                </a:r>
                <a:r>
                  <a:rPr lang="it-IT" dirty="0" smtClean="0"/>
                  <a:t> </a:t>
                </a:r>
                <a:r>
                  <a:rPr lang="is-IS" dirty="0" smtClean="0"/>
                  <a:t>… w</a:t>
                </a:r>
                <a:r>
                  <a:rPr lang="is-IS" baseline="-25000" dirty="0" smtClean="0"/>
                  <a:t>m   </a:t>
                </a:r>
                <a:r>
                  <a:rPr lang="it-IT" dirty="0" smtClean="0"/>
                  <a:t>: Pesi relativi agli 		   	   input</a:t>
                </a:r>
                <a:br>
                  <a:rPr lang="it-IT" dirty="0" smtClean="0"/>
                </a:br>
                <a:r>
                  <a:rPr lang="it-IT" dirty="0" smtClean="0"/>
                  <a:t>Net input : </a:t>
                </a:r>
                <a:r>
                  <a:rPr lang="it-IT" dirty="0" err="1" smtClean="0"/>
                  <a:t>z</a:t>
                </a:r>
                <a:r>
                  <a:rPr lang="it-IT" dirty="0" smtClean="0"/>
                  <a:t> = w</a:t>
                </a:r>
                <a:r>
                  <a:rPr lang="it-IT" baseline="-25000" dirty="0" smtClean="0"/>
                  <a:t>1</a:t>
                </a:r>
                <a:r>
                  <a:rPr lang="it-IT" dirty="0" smtClean="0"/>
                  <a:t>x</a:t>
                </a:r>
                <a:r>
                  <a:rPr lang="it-IT" baseline="-25000" dirty="0" smtClean="0"/>
                  <a:t>1</a:t>
                </a:r>
                <a:r>
                  <a:rPr lang="it-IT" dirty="0" smtClean="0"/>
                  <a:t> +</a:t>
                </a:r>
                <a:r>
                  <a:rPr lang="is-IS" dirty="0" smtClean="0"/>
                  <a:t>...+ </a:t>
                </a:r>
                <a:r>
                  <a:rPr lang="it-IT" dirty="0" err="1" smtClean="0"/>
                  <a:t>w</a:t>
                </a:r>
                <a:r>
                  <a:rPr lang="it-IT" baseline="-25000" dirty="0" err="1" smtClean="0"/>
                  <a:t>m</a:t>
                </a:r>
                <a:r>
                  <a:rPr lang="it-IT" dirty="0" err="1" smtClean="0"/>
                  <a:t>x</a:t>
                </a:r>
                <a:r>
                  <a:rPr lang="it-IT" baseline="-25000" dirty="0" err="1" smtClean="0"/>
                  <a:t>m</a:t>
                </a:r>
                <a:endParaRPr lang="it-IT" baseline="-25000" dirty="0" smtClean="0"/>
              </a:p>
              <a:p>
                <a:r>
                  <a:rPr lang="it-IT" dirty="0" smtClean="0"/>
                  <a:t/>
                </a:r>
                <a:br>
                  <a:rPr lang="it-IT" dirty="0" smtClean="0"/>
                </a:br>
                <a:r>
                  <a:rPr lang="it-IT" dirty="0" err="1" smtClean="0"/>
                  <a:t>Activation</a:t>
                </a:r>
                <a:r>
                  <a:rPr lang="it-IT" dirty="0" smtClean="0"/>
                  <a:t> </a:t>
                </a:r>
                <a:r>
                  <a:rPr lang="it-IT" dirty="0" err="1" smtClean="0"/>
                  <a:t>function</a:t>
                </a:r>
                <a:r>
                  <a:rPr lang="it-IT" dirty="0" smtClean="0"/>
                  <a:t>:</a:t>
                </a:r>
                <a:br>
                  <a:rPr lang="it-IT" dirty="0" smtClean="0"/>
                </a:br>
                <a:r>
                  <a:rPr lang="it-IT" dirty="0" smtClean="0"/>
                  <a:t/>
                </a:r>
                <a:br>
                  <a:rPr lang="it-IT" dirty="0" smtClean="0"/>
                </a:br>
                <a14:m>
                  <m:oMath xmlns:m="http://schemas.openxmlformats.org/officeDocument/2006/math">
                    <m:r>
                      <a:rPr lang="it-IT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dirty="0" smtClean="0">
                    <a:ea typeface="Cambria Math" charset="0"/>
                    <a:cs typeface="Cambria Math" charset="0"/>
                  </a:rPr>
                  <a:t>(</a:t>
                </a:r>
                <a:r>
                  <a:rPr lang="it-IT" dirty="0" err="1" smtClean="0">
                    <a:ea typeface="Cambria Math" charset="0"/>
                    <a:cs typeface="Cambria Math" charset="0"/>
                  </a:rPr>
                  <a:t>z</a:t>
                </a:r>
                <a:r>
                  <a:rPr lang="it-IT" dirty="0" smtClean="0">
                    <a:ea typeface="Cambria Math" charset="0"/>
                    <a:cs typeface="Cambria Math" charset="0"/>
                  </a:rPr>
                  <a:t>) =   1 </a:t>
                </a:r>
                <a:r>
                  <a:rPr lang="it-IT" dirty="0" err="1" smtClean="0">
                    <a:ea typeface="Cambria Math" charset="0"/>
                    <a:cs typeface="Cambria Math" charset="0"/>
                  </a:rPr>
                  <a:t>if</a:t>
                </a:r>
                <a:r>
                  <a:rPr lang="it-IT" dirty="0" smtClean="0">
                    <a:ea typeface="Cambria Math" charset="0"/>
                    <a:cs typeface="Cambria Math" charset="0"/>
                  </a:rPr>
                  <a:t>  </a:t>
                </a:r>
                <a:r>
                  <a:rPr lang="it-IT" dirty="0" err="1" smtClean="0">
                    <a:ea typeface="Cambria Math" charset="0"/>
                    <a:cs typeface="Cambria Math" charset="0"/>
                  </a:rPr>
                  <a:t>z</a:t>
                </a:r>
                <a:r>
                  <a:rPr lang="it-IT" dirty="0" smtClean="0">
                    <a:ea typeface="Cambria Math" charset="0"/>
                    <a:cs typeface="Cambria Math" charset="0"/>
                  </a:rPr>
                  <a:t> &gt;=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</m:oMath>
                </a14:m>
                <a:r>
                  <a:rPr lang="it-IT" dirty="0" smtClean="0">
                    <a:ea typeface="Cambria Math" charset="0"/>
                    <a:cs typeface="Cambria Math" charset="0"/>
                  </a:rPr>
                  <a:t/>
                </a:r>
                <a:br>
                  <a:rPr lang="it-IT" dirty="0" smtClean="0">
                    <a:ea typeface="Cambria Math" charset="0"/>
                    <a:cs typeface="Cambria Math" charset="0"/>
                  </a:rPr>
                </a:br>
                <a:r>
                  <a:rPr lang="it-IT" dirty="0" smtClean="0">
                    <a:ea typeface="Cambria Math" charset="0"/>
                    <a:cs typeface="Cambria Math" charset="0"/>
                  </a:rPr>
                  <a:t>           -1 </a:t>
                </a:r>
                <a:r>
                  <a:rPr lang="it-IT" dirty="0" err="1" smtClean="0">
                    <a:ea typeface="Cambria Math" charset="0"/>
                    <a:cs typeface="Cambria Math" charset="0"/>
                  </a:rPr>
                  <a:t>otherwise</a:t>
                </a:r>
                <a:endParaRPr lang="it-IT" dirty="0">
                  <a:ea typeface="Cambria Math" charset="0"/>
                  <a:cs typeface="Cambria Math" charset="0"/>
                </a:endParaRPr>
              </a:p>
              <a:p>
                <a:endParaRPr lang="it-IT" dirty="0" smtClean="0">
                  <a:ea typeface="Cambria Math" charset="0"/>
                  <a:cs typeface="Cambria Math" charset="0"/>
                </a:endParaRPr>
              </a:p>
              <a:p>
                <a:r>
                  <a:rPr lang="it-IT" dirty="0" smtClean="0"/>
                  <a:t>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</m:oMath>
                </a14:m>
                <a:r>
                  <a:rPr lang="it-IT" dirty="0" smtClean="0"/>
                  <a:t> : Soglia (</a:t>
                </a:r>
                <a:r>
                  <a:rPr lang="it-IT" dirty="0" err="1" smtClean="0"/>
                  <a:t>threshold</a:t>
                </a:r>
                <a:r>
                  <a:rPr lang="it-IT" dirty="0" smtClean="0"/>
                  <a:t>) </a:t>
                </a:r>
                <a:r>
                  <a:rPr lang="it-IT" baseline="-25000" dirty="0" smtClean="0"/>
                  <a:t/>
                </a:r>
                <a:br>
                  <a:rPr lang="it-IT" baseline="-25000" dirty="0" smtClean="0"/>
                </a:br>
                <a:endParaRPr lang="it-IT" baseline="-25000" dirty="0"/>
              </a:p>
            </p:txBody>
          </p:sp>
        </mc:Choice>
        <mc:Fallback xmlns="">
          <p:sp>
            <p:nvSpPr>
              <p:cNvPr id="8" name="CasellaDiTesto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4753" y="2442793"/>
                <a:ext cx="3409288" cy="4154984"/>
              </a:xfrm>
              <a:prstGeom prst="rect">
                <a:avLst/>
              </a:prstGeom>
              <a:blipFill rotWithShape="0">
                <a:blip r:embed="rId2"/>
                <a:stretch>
                  <a:fillRect l="-1429" t="-102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752866"/>
            <a:ext cx="7585571" cy="327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9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Realizzazione di un classificatore binario</a:t>
            </a:r>
            <a:br>
              <a:rPr lang="it-IT" dirty="0" smtClean="0"/>
            </a:br>
            <a:r>
              <a:rPr lang="it-IT" sz="2200" dirty="0"/>
              <a:t/>
            </a:r>
            <a:br>
              <a:rPr lang="it-IT" sz="2200" dirty="0"/>
            </a:br>
            <a:r>
              <a:rPr lang="it-IT" sz="2200" dirty="0" smtClean="0"/>
              <a:t>Prendiamo spunto dal neurone: il </a:t>
            </a:r>
            <a:r>
              <a:rPr lang="it-IT" sz="2200" dirty="0" err="1" smtClean="0"/>
              <a:t>Perceptron</a:t>
            </a:r>
            <a:endParaRPr lang="it-IT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/>
              <p:cNvSpPr txBox="1"/>
              <p:nvPr/>
            </p:nvSpPr>
            <p:spPr>
              <a:xfrm>
                <a:off x="8498999" y="2859651"/>
                <a:ext cx="3590365" cy="3323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 smtClean="0"/>
                  <a:t>Semplificazione:</a:t>
                </a:r>
              </a:p>
              <a:p>
                <a:endParaRPr lang="it-IT" dirty="0"/>
              </a:p>
              <a:p>
                <a:r>
                  <a:rPr lang="it-IT" dirty="0" smtClean="0"/>
                  <a:t>Definiamo w</a:t>
                </a:r>
                <a:r>
                  <a:rPr lang="it-IT" baseline="-25000" dirty="0" smtClean="0"/>
                  <a:t>0</a:t>
                </a:r>
                <a:r>
                  <a:rPr lang="it-IT" dirty="0" smtClean="0"/>
                  <a:t> = -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</m:oMath>
                </a14:m>
                <a:r>
                  <a:rPr lang="it-IT" dirty="0" smtClean="0"/>
                  <a:t> e x</a:t>
                </a:r>
                <a:r>
                  <a:rPr lang="it-IT" baseline="-25000" dirty="0" smtClean="0"/>
                  <a:t>0</a:t>
                </a:r>
                <a:r>
                  <a:rPr lang="it-IT" dirty="0" smtClean="0"/>
                  <a:t> = 1</a:t>
                </a:r>
                <a:br>
                  <a:rPr lang="it-IT" dirty="0" smtClean="0"/>
                </a:br>
                <a:r>
                  <a:rPr lang="it-IT" dirty="0" smtClean="0"/>
                  <a:t/>
                </a:r>
                <a:br>
                  <a:rPr lang="it-IT" dirty="0" smtClean="0"/>
                </a:br>
                <a:r>
                  <a:rPr lang="it-IT" dirty="0" smtClean="0"/>
                  <a:t>Net input : </a:t>
                </a:r>
                <a:br>
                  <a:rPr lang="it-IT" dirty="0" smtClean="0"/>
                </a:br>
                <a:r>
                  <a:rPr lang="it-IT" dirty="0" err="1" smtClean="0"/>
                  <a:t>z</a:t>
                </a:r>
                <a:r>
                  <a:rPr lang="it-IT" dirty="0" smtClean="0"/>
                  <a:t> = w</a:t>
                </a:r>
                <a:r>
                  <a:rPr lang="it-IT" baseline="-25000" dirty="0" smtClean="0"/>
                  <a:t>0</a:t>
                </a:r>
                <a:r>
                  <a:rPr lang="it-IT" dirty="0" smtClean="0"/>
                  <a:t>x</a:t>
                </a:r>
                <a:r>
                  <a:rPr lang="it-IT" baseline="-25000" dirty="0"/>
                  <a:t>0</a:t>
                </a:r>
                <a:r>
                  <a:rPr lang="it-IT" dirty="0" smtClean="0"/>
                  <a:t> </a:t>
                </a:r>
                <a:r>
                  <a:rPr lang="it-IT" dirty="0"/>
                  <a:t>+ </a:t>
                </a:r>
                <a:r>
                  <a:rPr lang="it-IT" dirty="0" smtClean="0"/>
                  <a:t>w</a:t>
                </a:r>
                <a:r>
                  <a:rPr lang="it-IT" baseline="-25000" dirty="0" smtClean="0"/>
                  <a:t>1</a:t>
                </a:r>
                <a:r>
                  <a:rPr lang="it-IT" dirty="0" smtClean="0"/>
                  <a:t>x</a:t>
                </a:r>
                <a:r>
                  <a:rPr lang="it-IT" baseline="-25000" dirty="0" smtClean="0"/>
                  <a:t>1</a:t>
                </a:r>
                <a:r>
                  <a:rPr lang="it-IT" dirty="0" smtClean="0"/>
                  <a:t> +</a:t>
                </a:r>
                <a:r>
                  <a:rPr lang="is-IS" dirty="0" smtClean="0"/>
                  <a:t>...+ </a:t>
                </a:r>
                <a:r>
                  <a:rPr lang="it-IT" dirty="0" err="1" smtClean="0"/>
                  <a:t>w</a:t>
                </a:r>
                <a:r>
                  <a:rPr lang="it-IT" baseline="-25000" dirty="0" err="1" smtClean="0"/>
                  <a:t>m</a:t>
                </a:r>
                <a:r>
                  <a:rPr lang="it-IT" dirty="0" err="1" smtClean="0"/>
                  <a:t>x</a:t>
                </a:r>
                <a:r>
                  <a:rPr lang="it-IT" baseline="-25000" dirty="0" err="1" smtClean="0"/>
                  <a:t>m</a:t>
                </a:r>
                <a:r>
                  <a:rPr lang="it-IT" dirty="0" smtClean="0"/>
                  <a:t>= </a:t>
                </a:r>
                <a:r>
                  <a:rPr lang="it-IT" b="1" dirty="0" err="1" smtClean="0"/>
                  <a:t>w</a:t>
                </a:r>
                <a:r>
                  <a:rPr lang="it-IT" b="1" baseline="30000" dirty="0" err="1" smtClean="0"/>
                  <a:t>T</a:t>
                </a:r>
                <a:r>
                  <a:rPr lang="it-IT" b="1" dirty="0" err="1" smtClean="0"/>
                  <a:t>x</a:t>
                </a:r>
                <a:endParaRPr lang="it-IT" b="1" dirty="0" smtClean="0"/>
              </a:p>
              <a:p>
                <a:r>
                  <a:rPr lang="it-IT" dirty="0" smtClean="0"/>
                  <a:t/>
                </a:r>
                <a:br>
                  <a:rPr lang="it-IT" dirty="0" smtClean="0"/>
                </a:br>
                <a:r>
                  <a:rPr lang="it-IT" dirty="0" err="1" smtClean="0"/>
                  <a:t>Activation</a:t>
                </a:r>
                <a:r>
                  <a:rPr lang="it-IT" dirty="0" smtClean="0"/>
                  <a:t> </a:t>
                </a:r>
                <a:r>
                  <a:rPr lang="it-IT" dirty="0" err="1" smtClean="0"/>
                  <a:t>function</a:t>
                </a:r>
                <a:r>
                  <a:rPr lang="it-IT" dirty="0" smtClean="0"/>
                  <a:t>:</a:t>
                </a:r>
                <a:br>
                  <a:rPr lang="it-IT" dirty="0" smtClean="0"/>
                </a:br>
                <a:r>
                  <a:rPr lang="it-IT" dirty="0" smtClean="0"/>
                  <a:t/>
                </a:r>
                <a:br>
                  <a:rPr lang="it-IT" dirty="0" smtClean="0"/>
                </a:br>
                <a14:m>
                  <m:oMath xmlns:m="http://schemas.openxmlformats.org/officeDocument/2006/math">
                    <m:r>
                      <a:rPr lang="it-IT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it-IT" dirty="0" smtClean="0">
                    <a:ea typeface="Cambria Math" charset="0"/>
                    <a:cs typeface="Cambria Math" charset="0"/>
                  </a:rPr>
                  <a:t>(</a:t>
                </a:r>
                <a:r>
                  <a:rPr lang="it-IT" dirty="0" err="1" smtClean="0">
                    <a:ea typeface="Cambria Math" charset="0"/>
                    <a:cs typeface="Cambria Math" charset="0"/>
                  </a:rPr>
                  <a:t>z</a:t>
                </a:r>
                <a:r>
                  <a:rPr lang="it-IT" dirty="0" smtClean="0">
                    <a:ea typeface="Cambria Math" charset="0"/>
                    <a:cs typeface="Cambria Math" charset="0"/>
                  </a:rPr>
                  <a:t>) =   1 </a:t>
                </a:r>
                <a:r>
                  <a:rPr lang="it-IT" dirty="0" err="1" smtClean="0">
                    <a:ea typeface="Cambria Math" charset="0"/>
                    <a:cs typeface="Cambria Math" charset="0"/>
                  </a:rPr>
                  <a:t>if</a:t>
                </a:r>
                <a:r>
                  <a:rPr lang="it-IT" dirty="0" smtClean="0">
                    <a:ea typeface="Cambria Math" charset="0"/>
                    <a:cs typeface="Cambria Math" charset="0"/>
                  </a:rPr>
                  <a:t>  </a:t>
                </a:r>
                <a:r>
                  <a:rPr lang="it-IT" dirty="0" err="1" smtClean="0">
                    <a:ea typeface="Cambria Math" charset="0"/>
                    <a:cs typeface="Cambria Math" charset="0"/>
                  </a:rPr>
                  <a:t>z</a:t>
                </a:r>
                <a:r>
                  <a:rPr lang="it-IT" dirty="0" smtClean="0">
                    <a:ea typeface="Cambria Math" charset="0"/>
                    <a:cs typeface="Cambria Math" charset="0"/>
                  </a:rPr>
                  <a:t> &gt;=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</m:t>
                    </m:r>
                  </m:oMath>
                </a14:m>
                <a:r>
                  <a:rPr lang="it-IT" dirty="0" smtClean="0">
                    <a:ea typeface="Cambria Math" charset="0"/>
                    <a:cs typeface="Cambria Math" charset="0"/>
                  </a:rPr>
                  <a:t/>
                </a:r>
                <a:br>
                  <a:rPr lang="it-IT" dirty="0" smtClean="0">
                    <a:ea typeface="Cambria Math" charset="0"/>
                    <a:cs typeface="Cambria Math" charset="0"/>
                  </a:rPr>
                </a:br>
                <a:r>
                  <a:rPr lang="it-IT" dirty="0" smtClean="0">
                    <a:ea typeface="Cambria Math" charset="0"/>
                    <a:cs typeface="Cambria Math" charset="0"/>
                  </a:rPr>
                  <a:t>           -1 </a:t>
                </a:r>
                <a:r>
                  <a:rPr lang="it-IT" dirty="0" err="1" smtClean="0">
                    <a:ea typeface="Cambria Math" charset="0"/>
                    <a:cs typeface="Cambria Math" charset="0"/>
                  </a:rPr>
                  <a:t>otherwise</a:t>
                </a:r>
                <a:r>
                  <a:rPr lang="it-IT" baseline="-25000" dirty="0" smtClean="0"/>
                  <a:t/>
                </a:r>
                <a:br>
                  <a:rPr lang="it-IT" baseline="-25000" dirty="0" smtClean="0"/>
                </a:br>
                <a:endParaRPr lang="it-IT" baseline="-25000" dirty="0"/>
              </a:p>
            </p:txBody>
          </p:sp>
        </mc:Choice>
        <mc:Fallback xmlns="">
          <p:sp>
            <p:nvSpPr>
              <p:cNvPr id="8" name="CasellaDiTesto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98999" y="2859651"/>
                <a:ext cx="3590365" cy="3323987"/>
              </a:xfrm>
              <a:prstGeom prst="rect">
                <a:avLst/>
              </a:prstGeom>
              <a:blipFill rotWithShape="0">
                <a:blip r:embed="rId2"/>
                <a:stretch>
                  <a:fillRect l="-1358" t="-110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752866"/>
            <a:ext cx="7585571" cy="32722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/>
              <p:cNvSpPr txBox="1"/>
              <p:nvPr/>
            </p:nvSpPr>
            <p:spPr>
              <a:xfrm>
                <a:off x="5641041" y="2971800"/>
                <a:ext cx="251992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3E55135A-C843-4F43-BC0D-28A24FAA8644}" type="mathplaceholder">
                        <a:rPr lang="it-IT" i="1" smtClean="0">
                          <a:latin typeface="Cambria Math" charset="0"/>
                        </a:rPr>
                        <a:t>Digitare l'equazione qui.</a:t>
                      </a:fl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4" name="CasellaDiTesto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041" y="2971800"/>
                <a:ext cx="2519921" cy="276999"/>
              </a:xfrm>
              <a:prstGeom prst="rect">
                <a:avLst/>
              </a:prstGeom>
              <a:blipFill rotWithShape="0">
                <a:blip r:embed="rId4"/>
                <a:stretch>
                  <a:fillRect l="-966" t="-146667" r="-1208" b="-1822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8998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M04033917[[fn=Berlin]]_novariants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4033917[[fn=Berlin]]_novariants" id="{309C13C0-3BE0-4E8F-8916-1D5516B3B5DD}" vid="{18E1BE87-7240-45DF-8788-3CAEB7F17A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Berlino</Template>
  <TotalTime>422</TotalTime>
  <Words>364</Words>
  <Application>Microsoft Macintosh PowerPoint</Application>
  <PresentationFormat>Widescreen</PresentationFormat>
  <Paragraphs>113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5" baseType="lpstr">
      <vt:lpstr>Cambria Math</vt:lpstr>
      <vt:lpstr>Trebuchet MS</vt:lpstr>
      <vt:lpstr>Arial</vt:lpstr>
      <vt:lpstr>TM04033917[[fn=Berlin]]_novariants</vt:lpstr>
      <vt:lpstr>Machine Learning</vt:lpstr>
      <vt:lpstr>Cos’è il Machine Learning ?</vt:lpstr>
      <vt:lpstr>Applicazioni del Machine Learning</vt:lpstr>
      <vt:lpstr>Due principali tipologie di algoritmi</vt:lpstr>
      <vt:lpstr>Due principali tipologie di algoritmi</vt:lpstr>
      <vt:lpstr>Machine Learnig supervisionato  Due esempi di problemi</vt:lpstr>
      <vt:lpstr>Realizzazione di un classificatore binario  Prendiamo spunto dal neurone</vt:lpstr>
      <vt:lpstr>Realizzazione di un classificatore binario  Prendiamo spunto dal neurone: il Perceptron</vt:lpstr>
      <vt:lpstr>Realizzazione di un classificatore binario  Prendiamo spunto dal neurone: il Perceptron</vt:lpstr>
      <vt:lpstr>Realizzazione di un classificatore binario  Prendiamo spunto dal neurone: il Perceptron</vt:lpstr>
      <vt:lpstr>Realizzazione di un classificatore binario  Implementazione del Perceptron in Haskell</vt:lpstr>
      <vt:lpstr>Realizzazione di un classificatore binario  Implementazione del Perceptron in Haskell</vt:lpstr>
      <vt:lpstr>Classificatore binario  Test con la funzione AND</vt:lpstr>
      <vt:lpstr>Classificatore binario  Test con la funzione AND</vt:lpstr>
      <vt:lpstr>Classificatore binario  Test con la funzione AND</vt:lpstr>
      <vt:lpstr>Classificatore binario  Cat Vs Dog</vt:lpstr>
      <vt:lpstr>Classificatore binario  Cat Vs Dog</vt:lpstr>
      <vt:lpstr>Classificatore binario  Cat Vs Dog</vt:lpstr>
      <vt:lpstr>Classificatore binario  Cat Vs Dog</vt:lpstr>
      <vt:lpstr>Classificatore binario  Cat Vs Dog</vt:lpstr>
      <vt:lpstr>Approfondimenti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Gabriele Picco</dc:creator>
  <cp:lastModifiedBy>Gabriele Picco</cp:lastModifiedBy>
  <cp:revision>88</cp:revision>
  <dcterms:created xsi:type="dcterms:W3CDTF">2016-11-28T14:23:56Z</dcterms:created>
  <dcterms:modified xsi:type="dcterms:W3CDTF">2016-11-30T13:31:46Z</dcterms:modified>
</cp:coreProperties>
</file>

<file path=docProps/thumbnail.jpeg>
</file>